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8"/>
  </p:notesMasterIdLst>
  <p:sldIdLst>
    <p:sldId id="295" r:id="rId2"/>
    <p:sldId id="258" r:id="rId3"/>
    <p:sldId id="361" r:id="rId4"/>
    <p:sldId id="409" r:id="rId5"/>
    <p:sldId id="411" r:id="rId6"/>
    <p:sldId id="412" r:id="rId7"/>
    <p:sldId id="413" r:id="rId8"/>
    <p:sldId id="414" r:id="rId9"/>
    <p:sldId id="299" r:id="rId10"/>
    <p:sldId id="392" r:id="rId11"/>
    <p:sldId id="393" r:id="rId12"/>
    <p:sldId id="394" r:id="rId13"/>
    <p:sldId id="395" r:id="rId14"/>
    <p:sldId id="396" r:id="rId15"/>
    <p:sldId id="397" r:id="rId16"/>
    <p:sldId id="415" r:id="rId17"/>
    <p:sldId id="398" r:id="rId18"/>
    <p:sldId id="399" r:id="rId19"/>
    <p:sldId id="416" r:id="rId20"/>
    <p:sldId id="419" r:id="rId21"/>
    <p:sldId id="400" r:id="rId22"/>
    <p:sldId id="401" r:id="rId23"/>
    <p:sldId id="417" r:id="rId24"/>
    <p:sldId id="366" r:id="rId25"/>
    <p:sldId id="362" r:id="rId26"/>
    <p:sldId id="402" r:id="rId27"/>
    <p:sldId id="403" r:id="rId28"/>
    <p:sldId id="404" r:id="rId29"/>
    <p:sldId id="405" r:id="rId30"/>
    <p:sldId id="406" r:id="rId31"/>
    <p:sldId id="418" r:id="rId32"/>
    <p:sldId id="407" r:id="rId33"/>
    <p:sldId id="408" r:id="rId34"/>
    <p:sldId id="420" r:id="rId35"/>
    <p:sldId id="421" r:id="rId36"/>
    <p:sldId id="322" r:id="rId37"/>
  </p:sldIdLst>
  <p:sldSz cx="12192000" cy="6858000"/>
  <p:notesSz cx="6858000" cy="9144000"/>
  <p:custDataLst>
    <p:tags r:id="rId3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D28"/>
    <a:srgbClr val="FF9C28"/>
    <a:srgbClr val="F9EB04"/>
    <a:srgbClr val="660874"/>
    <a:srgbClr val="A5831C"/>
    <a:srgbClr val="FFC819"/>
    <a:srgbClr val="C281FF"/>
    <a:srgbClr val="FFFFFF"/>
    <a:srgbClr val="5C307D"/>
    <a:srgbClr val="F6F4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69"/>
    <p:restoredTop sz="79425" autoAdjust="0"/>
  </p:normalViewPr>
  <p:slideViewPr>
    <p:cSldViewPr snapToGrid="0" snapToObjects="1">
      <p:cViewPr varScale="1">
        <p:scale>
          <a:sx n="92" d="100"/>
          <a:sy n="92" d="100"/>
        </p:scale>
        <p:origin x="1832" y="176"/>
      </p:cViewPr>
      <p:guideLst/>
    </p:cSldViewPr>
  </p:slideViewPr>
  <p:outlineViewPr>
    <p:cViewPr>
      <p:scale>
        <a:sx n="33" d="100"/>
        <a:sy n="33" d="100"/>
      </p:scale>
      <p:origin x="0" y="-1140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A51940-DB52-3B48-AABB-9C7938529E4E}" type="datetimeFigureOut">
              <a:rPr kumimoji="1" lang="zh-CN" altLang="en-US" smtClean="0"/>
              <a:t>2024/1/2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18717E-F74C-4246-A795-6577BEDC8382}"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huggingface.co/datasets/oscar-corpus/OSCAR-2201"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老师同学们好，我们是第九组，我们大作业的题目是“</a:t>
            </a:r>
            <a:r>
              <a:rPr lang="zh-CN" altLang="en-US" dirty="0">
                <a:sym typeface="+mn-ea"/>
              </a:rPr>
              <a:t>基于分布式框架的大语言模型文本数据集去重</a:t>
            </a:r>
            <a:r>
              <a:rPr lang="zh-CN" altLang="en-US" dirty="0"/>
              <a:t>”</a:t>
            </a: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Minhash</a:t>
            </a:r>
            <a:r>
              <a:rPr lang="zh-CN" altLang="en-US" dirty="0"/>
              <a:t>的主要工作流程分为</a:t>
            </a:r>
            <a:r>
              <a:rPr lang="en-US" altLang="zh-CN" dirty="0"/>
              <a:t>4</a:t>
            </a:r>
            <a:r>
              <a:rPr lang="zh-CN" altLang="en-US" dirty="0"/>
              <a:t>个模块：</a:t>
            </a:r>
            <a:r>
              <a:rPr lang="zh-CN" altLang="en-US" b="1" dirty="0"/>
              <a:t>词块生成、指纹计算、局部敏感哈希 和去除重复</a:t>
            </a:r>
            <a:r>
              <a:rPr lang="zh-CN" altLang="en-US" dirty="0"/>
              <a:t>。下面我将用一个简单的例子来具体</a:t>
            </a:r>
            <a:r>
              <a:rPr lang="zh-CN" altLang="en-CN" dirty="0"/>
              <a:t>解释其</a:t>
            </a:r>
            <a:r>
              <a:rPr lang="zh-CN" altLang="en-US" dirty="0"/>
              <a:t>工作的流程。</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给定一个三行的文本数据集，可以看到第</a:t>
            </a:r>
            <a:r>
              <a:rPr lang="en-US" altLang="zh-CN" dirty="0"/>
              <a:t>1</a:t>
            </a:r>
            <a:r>
              <a:rPr lang="zh-CN" altLang="en-US" dirty="0"/>
              <a:t>行和第</a:t>
            </a:r>
            <a:r>
              <a:rPr lang="en-US" altLang="zh-CN" dirty="0"/>
              <a:t>2</a:t>
            </a:r>
            <a:r>
              <a:rPr lang="zh-CN" altLang="en-US" dirty="0"/>
              <a:t>行比较像，所以我们的目标是把第</a:t>
            </a:r>
            <a:r>
              <a:rPr lang="en-US" altLang="zh-CN" dirty="0"/>
              <a:t>2</a:t>
            </a:r>
            <a:r>
              <a:rPr lang="zh-CN" altLang="en-US" dirty="0"/>
              <a:t>行去除。</a:t>
            </a:r>
            <a:br>
              <a:rPr lang="en-US" altLang="zh-CN" dirty="0"/>
            </a:br>
            <a:r>
              <a:rPr lang="zh-CN" altLang="en-US" dirty="0"/>
              <a:t>首先是，</a:t>
            </a:r>
            <a:r>
              <a:rPr lang="zh-CN" altLang="en-US" sz="1200" dirty="0">
                <a:solidFill>
                  <a:srgbClr val="C281FF"/>
                </a:solidFill>
              </a:rPr>
              <a:t>我们对每一行的文本都采用</a:t>
            </a:r>
            <a:r>
              <a:rPr lang="en-CN" sz="1200" dirty="0">
                <a:solidFill>
                  <a:srgbClr val="C281FF"/>
                </a:solidFill>
              </a:rPr>
              <a:t>N</a:t>
            </a:r>
            <a:r>
              <a:rPr lang="en-US" altLang="zh-CN" sz="1200" dirty="0">
                <a:solidFill>
                  <a:srgbClr val="C281FF"/>
                </a:solidFill>
              </a:rPr>
              <a:t>-grams</a:t>
            </a:r>
            <a:r>
              <a:rPr lang="zh-CN" altLang="en-US" sz="1200" dirty="0">
                <a:solidFill>
                  <a:srgbClr val="C281FF"/>
                </a:solidFill>
              </a:rPr>
              <a:t>划分</a:t>
            </a:r>
            <a:r>
              <a:rPr lang="zh-CN" altLang="en-US" sz="1200" b="0" i="0" kern="1200" dirty="0">
                <a:solidFill>
                  <a:schemeClr val="dk1"/>
                </a:solidFill>
                <a:effectLst/>
                <a:latin typeface="+mn-lt"/>
                <a:ea typeface="+mn-ea"/>
                <a:cs typeface="+mn-cs"/>
              </a:rPr>
              <a:t>，这类似于划动窗口的机制。</a:t>
            </a:r>
            <a:endParaRPr lang="en-US" sz="1200" b="0" i="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C281FF"/>
                </a:solidFill>
              </a:rPr>
              <a:t>用三元组举例来说，对于第二行</a:t>
            </a:r>
            <a:r>
              <a:rPr lang="en-US" dirty="0">
                <a:effectLst/>
              </a:rPr>
              <a:t>Deduplication is so much fun and easy!!</a:t>
            </a:r>
            <a:r>
              <a:rPr lang="zh-CN" altLang="en-US" sz="1200" dirty="0">
                <a:solidFill>
                  <a:srgbClr val="C281FF"/>
                </a:solidFill>
              </a:rPr>
              <a:t>，我们会生成</a:t>
            </a:r>
            <a:r>
              <a:rPr lang="en-US" sz="1200" b="0" i="0" kern="1200" dirty="0">
                <a:solidFill>
                  <a:schemeClr val="dk1"/>
                </a:solidFill>
                <a:effectLst/>
                <a:latin typeface="+mn-lt"/>
                <a:ea typeface="+mn-ea"/>
                <a:cs typeface="+mn-cs"/>
              </a:rPr>
              <a:t>{“Deduplication is so”, “is so much”, “so much fun”, “fun and easy”}</a:t>
            </a:r>
            <a:r>
              <a:rPr lang="en-US" sz="1200" b="0" i="0" kern="1200" dirty="0" err="1">
                <a:solidFill>
                  <a:schemeClr val="dk1"/>
                </a:solidFill>
                <a:effectLst/>
                <a:latin typeface="+mn-lt"/>
                <a:ea typeface="+mn-ea"/>
                <a:cs typeface="+mn-cs"/>
              </a:rPr>
              <a:t>四个gram</a:t>
            </a:r>
            <a:endParaRPr lang="en-US" sz="1200" b="0" i="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N" sz="1200" dirty="0">
              <a:solidFill>
                <a:srgbClr val="C281FF"/>
              </a:solidFill>
            </a:endParaRPr>
          </a:p>
        </p:txBody>
      </p:sp>
    </p:spTree>
    <p:extLst>
      <p:ext uri="{BB962C8B-B14F-4D97-AF65-F5344CB8AC3E}">
        <p14:creationId xmlns:p14="http://schemas.microsoft.com/office/powerpoint/2010/main" val="2521718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在得到了每一行文本的划分之后，我们需要计算每个</a:t>
            </a:r>
            <a:r>
              <a:rPr lang="en-US" altLang="zh-CN" dirty="0"/>
              <a:t>gram</a:t>
            </a:r>
            <a:r>
              <a:rPr lang="zh-CN" altLang="en-US" dirty="0"/>
              <a:t>哈希值。这里采用的是</a:t>
            </a:r>
            <a:r>
              <a:rPr lang="en-CN" dirty="0"/>
              <a:t>排列哈希</a:t>
            </a:r>
            <a:r>
              <a:rPr lang="zh-CN" altLang="en-US" dirty="0"/>
              <a:t>算法。</a:t>
            </a:r>
            <a:endParaRPr lang="en-US" altLang="zh-CN" dirty="0"/>
          </a:p>
          <a:p>
            <a:r>
              <a:rPr lang="zh-CN" altLang="en-US" dirty="0"/>
              <a:t>以五元</a:t>
            </a:r>
            <a:r>
              <a:rPr lang="zh-CN" altLang="en-CN" dirty="0"/>
              <a:t>排列</a:t>
            </a:r>
            <a:r>
              <a:rPr lang="zh-CN" altLang="en-US" dirty="0"/>
              <a:t>为例，我们对第一行文本的每一个</a:t>
            </a:r>
            <a:r>
              <a:rPr lang="en-US" altLang="zh-CN" dirty="0"/>
              <a:t>gram</a:t>
            </a:r>
            <a:r>
              <a:rPr lang="zh-CN" altLang="en-US" dirty="0"/>
              <a:t>都进行哈希，得到了三个五维向量。</a:t>
            </a:r>
            <a:endParaRPr lang="en-US" altLang="zh-CN" dirty="0"/>
          </a:p>
          <a:p>
            <a:r>
              <a:rPr lang="zh-CN" altLang="en-US" dirty="0"/>
              <a:t>然后对这三个五维向量在列方向上取最小就可以得到第一行文本的最终哈希值。</a:t>
            </a:r>
            <a:endParaRPr lang="en-US" altLang="zh-CN" dirty="0"/>
          </a:p>
        </p:txBody>
      </p:sp>
    </p:spTree>
    <p:extLst>
      <p:ext uri="{BB962C8B-B14F-4D97-AF65-F5344CB8AC3E}">
        <p14:creationId xmlns:p14="http://schemas.microsoft.com/office/powerpoint/2010/main" val="1632129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以此类推，我们可以得到每一行文本最终的</a:t>
            </a:r>
            <a:r>
              <a:rPr lang="en-US" altLang="zh-CN" dirty="0" err="1"/>
              <a:t>Minhash</a:t>
            </a:r>
            <a:r>
              <a:rPr lang="zh-CN" altLang="en-US" dirty="0"/>
              <a:t>值，如这个表格</a:t>
            </a:r>
          </a:p>
        </p:txBody>
      </p:sp>
    </p:spTree>
    <p:extLst>
      <p:ext uri="{BB962C8B-B14F-4D97-AF65-F5344CB8AC3E}">
        <p14:creationId xmlns:p14="http://schemas.microsoft.com/office/powerpoint/2010/main" val="2460548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在得到</a:t>
            </a:r>
            <a:r>
              <a:rPr lang="en-US" altLang="zh-CN" dirty="0" err="1"/>
              <a:t>minhash</a:t>
            </a:r>
            <a:r>
              <a:rPr lang="zh-CN" altLang="en-US" dirty="0"/>
              <a:t>值之后，我们对每一行的</a:t>
            </a:r>
            <a:r>
              <a:rPr lang="en-US" altLang="zh-CN" dirty="0" err="1"/>
              <a:t>minhash</a:t>
            </a:r>
            <a:r>
              <a:rPr lang="zh-CN" altLang="en-US" dirty="0"/>
              <a:t>值进行条带（</a:t>
            </a:r>
            <a:r>
              <a:rPr lang="en-US" altLang="zh-CN" dirty="0"/>
              <a:t>band</a:t>
            </a:r>
            <a:r>
              <a:rPr lang="zh-CN" altLang="en-US" dirty="0"/>
              <a:t>）划分。</a:t>
            </a:r>
            <a:br>
              <a:rPr lang="en-US" altLang="zh-CN" dirty="0"/>
            </a:br>
            <a:r>
              <a:rPr lang="zh-CN" altLang="en-US" dirty="0"/>
              <a:t>以两元的</a:t>
            </a:r>
            <a:r>
              <a:rPr lang="en-US" altLang="zh-CN" dirty="0"/>
              <a:t>band</a:t>
            </a:r>
            <a:r>
              <a:rPr lang="zh-CN" altLang="en-US" dirty="0"/>
              <a:t>为例，我们会选相邻两个</a:t>
            </a:r>
            <a:r>
              <a:rPr lang="en-US" altLang="zh-CN" dirty="0"/>
              <a:t>hash</a:t>
            </a:r>
            <a:r>
              <a:rPr lang="zh-CN" altLang="en-US" dirty="0"/>
              <a:t>值作为一个条带，如下面这个表格所示。</a:t>
            </a:r>
            <a:br>
              <a:rPr lang="en-US" altLang="zh-CN" dirty="0"/>
            </a:br>
            <a:r>
              <a:rPr lang="zh-CN" altLang="en-US" dirty="0"/>
              <a:t>对每一行来说，前两个是第一个</a:t>
            </a:r>
            <a:r>
              <a:rPr lang="en-US" altLang="zh-CN" dirty="0"/>
              <a:t>band</a:t>
            </a:r>
            <a:r>
              <a:rPr lang="zh-CN" altLang="en-US" dirty="0"/>
              <a:t>，第三个第四个是第二个</a:t>
            </a:r>
            <a:r>
              <a:rPr lang="en-US" altLang="zh-CN" dirty="0"/>
              <a:t>band</a:t>
            </a:r>
            <a:r>
              <a:rPr lang="zh-CN" altLang="en-US" dirty="0"/>
              <a:t>，最后一个被丢弃。</a:t>
            </a:r>
          </a:p>
        </p:txBody>
      </p:sp>
    </p:spTree>
    <p:extLst>
      <p:ext uri="{BB962C8B-B14F-4D97-AF65-F5344CB8AC3E}">
        <p14:creationId xmlns:p14="http://schemas.microsoft.com/office/powerpoint/2010/main" val="1092572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最后，在获得了每一行的</a:t>
            </a:r>
            <a:r>
              <a:rPr lang="en-US" altLang="zh-CN" dirty="0"/>
              <a:t>band</a:t>
            </a:r>
            <a:r>
              <a:rPr lang="zh-CN" altLang="en-US" dirty="0"/>
              <a:t>划分之后，我们就可以开始去重。</a:t>
            </a:r>
            <a:br>
              <a:rPr lang="en-US" altLang="zh-CN" dirty="0"/>
            </a:br>
            <a:r>
              <a:rPr lang="zh-CN" altLang="en-US" dirty="0"/>
              <a:t>只要任意两行中有相同的</a:t>
            </a:r>
            <a:r>
              <a:rPr lang="en-US" altLang="zh-CN" dirty="0"/>
              <a:t>band</a:t>
            </a:r>
            <a:r>
              <a:rPr lang="zh-CN" altLang="en-US" dirty="0"/>
              <a:t>，那么就只保留其中</a:t>
            </a:r>
            <a:r>
              <a:rPr lang="en-US" altLang="zh-CN" dirty="0"/>
              <a:t>ID</a:t>
            </a:r>
            <a:r>
              <a:rPr lang="zh-CN" altLang="en-US" dirty="0"/>
              <a:t>小的那行。</a:t>
            </a:r>
            <a:br>
              <a:rPr lang="en-US" altLang="zh-CN" dirty="0"/>
            </a:br>
            <a:r>
              <a:rPr lang="zh-CN" altLang="en-US" dirty="0"/>
              <a:t>在这个例子中，第一行和第二行有相同的</a:t>
            </a:r>
            <a:r>
              <a:rPr lang="en-US" altLang="zh-CN" dirty="0"/>
              <a:t>band</a:t>
            </a:r>
            <a:r>
              <a:rPr lang="zh-CN" altLang="en-US" dirty="0"/>
              <a:t>，那么去除第二行即可，最终我们去重后的数据集如这个表格所示。</a:t>
            </a:r>
          </a:p>
        </p:txBody>
      </p:sp>
    </p:spTree>
    <p:extLst>
      <p:ext uri="{BB962C8B-B14F-4D97-AF65-F5344CB8AC3E}">
        <p14:creationId xmlns:p14="http://schemas.microsoft.com/office/powerpoint/2010/main" val="2823880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在讲完了文本去重算法之后，我们首先用</a:t>
            </a:r>
            <a:r>
              <a:rPr lang="en-US" altLang="zh-CN" dirty="0"/>
              <a:t>pandas</a:t>
            </a:r>
            <a:r>
              <a:rPr lang="zh-CN" altLang="en-US" dirty="0"/>
              <a:t>实现了这一过程</a:t>
            </a: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16</a:t>
            </a:fld>
            <a:endParaRPr kumimoji="1" lang="zh-CN" altLang="en-US"/>
          </a:p>
        </p:txBody>
      </p:sp>
    </p:spTree>
    <p:extLst>
      <p:ext uri="{BB962C8B-B14F-4D97-AF65-F5344CB8AC3E}">
        <p14:creationId xmlns:p14="http://schemas.microsoft.com/office/powerpoint/2010/main" val="759881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我们首先把一个文本数据集转换成</a:t>
            </a:r>
            <a:r>
              <a:rPr lang="en-US" altLang="zh-CN" dirty="0"/>
              <a:t>pandas</a:t>
            </a:r>
            <a:r>
              <a:rPr lang="zh-CN" altLang="en-US" dirty="0"/>
              <a:t>的</a:t>
            </a:r>
            <a:r>
              <a:rPr lang="en-US" altLang="zh-CN" dirty="0" err="1"/>
              <a:t>dataframe</a:t>
            </a:r>
            <a:r>
              <a:rPr lang="zh-CN" altLang="en-US" dirty="0"/>
              <a:t>类</a:t>
            </a:r>
            <a:br>
              <a:rPr lang="en-US" altLang="zh-CN" dirty="0"/>
            </a:br>
            <a:r>
              <a:rPr lang="zh-CN" altLang="en-US" dirty="0"/>
              <a:t>然后将</a:t>
            </a:r>
            <a:r>
              <a:rPr lang="en-US" altLang="zh-CN" dirty="0" err="1"/>
              <a:t>minhash</a:t>
            </a:r>
            <a:r>
              <a:rPr lang="zh-CN" altLang="en-US" dirty="0"/>
              <a:t>生成</a:t>
            </a:r>
            <a:r>
              <a:rPr lang="en-US" altLang="zh-CN" dirty="0"/>
              <a:t>band</a:t>
            </a:r>
            <a:r>
              <a:rPr lang="zh-CN" altLang="en-US" dirty="0"/>
              <a:t>的所有操作封装成一个函数，并通过</a:t>
            </a:r>
            <a:r>
              <a:rPr lang="en-US" altLang="zh-CN" dirty="0" err="1"/>
              <a:t>dataframe</a:t>
            </a:r>
            <a:r>
              <a:rPr lang="zh-CN" altLang="en-US" dirty="0"/>
              <a:t>的</a:t>
            </a:r>
            <a:r>
              <a:rPr lang="en-US" altLang="zh-CN" dirty="0"/>
              <a:t>apply</a:t>
            </a:r>
            <a:r>
              <a:rPr lang="zh-CN" altLang="en-US" dirty="0"/>
              <a:t>操作实现计算。</a:t>
            </a:r>
            <a:endParaRPr lang="en-US" altLang="zh-CN" dirty="0"/>
          </a:p>
          <a:p>
            <a:r>
              <a:rPr lang="zh-CN" altLang="en-US" dirty="0"/>
              <a:t>之后，我们需要找到重复的</a:t>
            </a:r>
            <a:r>
              <a:rPr lang="en-US" altLang="zh-CN" dirty="0"/>
              <a:t>band</a:t>
            </a:r>
            <a:r>
              <a:rPr lang="zh-CN" altLang="en-US" dirty="0"/>
              <a:t>；因为每一行的</a:t>
            </a:r>
            <a:r>
              <a:rPr lang="en-US" altLang="zh-CN" dirty="0"/>
              <a:t>band</a:t>
            </a:r>
            <a:r>
              <a:rPr lang="zh-CN" altLang="en-US" dirty="0"/>
              <a:t>是一个</a:t>
            </a:r>
            <a:r>
              <a:rPr lang="en-US" altLang="zh-CN" dirty="0"/>
              <a:t>list</a:t>
            </a:r>
            <a:r>
              <a:rPr lang="zh-CN" altLang="en-US" dirty="0"/>
              <a:t>，所以我们需要用</a:t>
            </a:r>
            <a:r>
              <a:rPr lang="en-US" altLang="zh-CN" dirty="0"/>
              <a:t>explode</a:t>
            </a:r>
            <a:r>
              <a:rPr lang="zh-CN" altLang="en-US" dirty="0"/>
              <a:t>操作将其展开。</a:t>
            </a:r>
            <a:endParaRPr lang="en-US" altLang="zh-CN" dirty="0"/>
          </a:p>
          <a:p>
            <a:r>
              <a:rPr lang="zh-CN" altLang="en-US" dirty="0"/>
              <a:t>随后通过对</a:t>
            </a:r>
            <a:r>
              <a:rPr lang="en-US" altLang="zh-CN" dirty="0"/>
              <a:t>band</a:t>
            </a:r>
            <a:r>
              <a:rPr lang="zh-CN" altLang="en-US" dirty="0"/>
              <a:t>列进行</a:t>
            </a:r>
            <a:r>
              <a:rPr lang="en-US" altLang="zh-CN" dirty="0" err="1"/>
              <a:t>groupby</a:t>
            </a:r>
            <a:r>
              <a:rPr lang="zh-CN" altLang="en-US" dirty="0"/>
              <a:t>操作找到重复的</a:t>
            </a:r>
            <a:r>
              <a:rPr lang="en-US" altLang="zh-CN" dirty="0"/>
              <a:t>band</a:t>
            </a:r>
            <a:r>
              <a:rPr lang="zh-CN" altLang="en-US" dirty="0"/>
              <a:t>。</a:t>
            </a:r>
            <a:endParaRPr lang="en-US" altLang="zh-CN" dirty="0"/>
          </a:p>
          <a:p>
            <a:r>
              <a:rPr lang="zh-CN" altLang="en-US" dirty="0"/>
              <a:t>然后我们可以用并查集来</a:t>
            </a:r>
            <a:r>
              <a:rPr lang="zh-CN" altLang="en-CN" dirty="0"/>
              <a:t>高效的</a:t>
            </a:r>
            <a:r>
              <a:rPr lang="zh-CN" altLang="en-US" dirty="0"/>
              <a:t>记录行的重复情况，最终用并查集和原本的</a:t>
            </a:r>
            <a:r>
              <a:rPr lang="en-US" altLang="zh-CN" dirty="0" err="1"/>
              <a:t>dataframe</a:t>
            </a:r>
            <a:r>
              <a:rPr lang="zh-CN" altLang="en-US" dirty="0"/>
              <a:t>实现去重。</a:t>
            </a:r>
            <a:endParaRPr lang="en-US" altLang="zh-CN" dirty="0"/>
          </a:p>
          <a:p>
            <a:endParaRPr lang="zh-CN" altLang="en-US" dirty="0"/>
          </a:p>
        </p:txBody>
      </p:sp>
    </p:spTree>
    <p:extLst>
      <p:ext uri="{BB962C8B-B14F-4D97-AF65-F5344CB8AC3E}">
        <p14:creationId xmlns:p14="http://schemas.microsoft.com/office/powerpoint/2010/main" val="2836018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值得注意的的是，</a:t>
            </a:r>
            <a:r>
              <a:rPr lang="en-US" altLang="zh-CN" dirty="0"/>
              <a:t>pandas</a:t>
            </a:r>
            <a:r>
              <a:rPr lang="zh-CN" altLang="en-US" dirty="0"/>
              <a:t>只支持在单核上运行，我们的设备采用了实验室的服务器，一共有</a:t>
            </a:r>
            <a:r>
              <a:rPr lang="en-US" altLang="zh-CN" dirty="0"/>
              <a:t>64</a:t>
            </a:r>
            <a:r>
              <a:rPr lang="zh-CN" altLang="en-US" dirty="0"/>
              <a:t>个</a:t>
            </a:r>
            <a:r>
              <a:rPr lang="en-US" altLang="zh-CN" dirty="0" err="1"/>
              <a:t>cpu</a:t>
            </a:r>
            <a:r>
              <a:rPr lang="zh-CN" altLang="en-US" dirty="0"/>
              <a:t>，内存的总数是</a:t>
            </a:r>
            <a:r>
              <a:rPr lang="en-US" altLang="zh-CN" dirty="0"/>
              <a:t>256</a:t>
            </a:r>
            <a:r>
              <a:rPr lang="zh-CN" altLang="en-US" dirty="0"/>
              <a:t>个</a:t>
            </a:r>
            <a:r>
              <a:rPr lang="en-US" altLang="zh-CN" dirty="0" err="1"/>
              <a:t>gb</a:t>
            </a:r>
            <a:r>
              <a:rPr lang="zh-CN" altLang="en-US" dirty="0"/>
              <a:t>，处理器是</a:t>
            </a:r>
            <a:r>
              <a:rPr lang="en-US" altLang="zh-CN" dirty="0" err="1"/>
              <a:t>amd</a:t>
            </a:r>
            <a:r>
              <a:rPr lang="zh-CN" altLang="en-US" dirty="0"/>
              <a:t>的</a:t>
            </a:r>
            <a:r>
              <a:rPr lang="en-US" altLang="zh-CN" dirty="0" err="1"/>
              <a:t>epyc</a:t>
            </a:r>
            <a:r>
              <a:rPr lang="zh-CN" altLang="en-US" dirty="0"/>
              <a:t>。我们使用的数据集是</a:t>
            </a:r>
            <a:r>
              <a:rPr lang="en-US" altLang="zh-CN" dirty="0" err="1"/>
              <a:t>oscar</a:t>
            </a:r>
            <a:r>
              <a:rPr lang="zh-CN" altLang="en-US" dirty="0"/>
              <a:t> </a:t>
            </a:r>
            <a:r>
              <a:rPr lang="en-US" altLang="zh-CN" dirty="0"/>
              <a:t>2201</a:t>
            </a:r>
            <a:r>
              <a:rPr lang="zh-CN" altLang="en-US" dirty="0"/>
              <a:t>中印度尼西亚语言的数据集。 我们总共选取了行数为</a:t>
            </a:r>
            <a:r>
              <a:rPr lang="en-US" altLang="zh-CN" dirty="0"/>
              <a:t>500 1000 5000 1</a:t>
            </a:r>
            <a:r>
              <a:rPr lang="zh-CN" altLang="en-US" dirty="0"/>
              <a:t>万 </a:t>
            </a:r>
            <a:r>
              <a:rPr lang="en-US" altLang="zh-CN" dirty="0"/>
              <a:t>5</a:t>
            </a:r>
            <a:r>
              <a:rPr lang="zh-CN" altLang="en-US" dirty="0"/>
              <a:t>万 </a:t>
            </a:r>
            <a:r>
              <a:rPr lang="en-US" altLang="zh-CN" dirty="0"/>
              <a:t>10</a:t>
            </a:r>
            <a:r>
              <a:rPr lang="zh-CN" altLang="en-US" dirty="0"/>
              <a:t>万和</a:t>
            </a:r>
            <a:r>
              <a:rPr lang="en-US" altLang="zh-CN" dirty="0"/>
              <a:t>20</a:t>
            </a:r>
            <a:r>
              <a:rPr lang="zh-CN" altLang="en-US" dirty="0"/>
              <a:t>万的数据规模，计算了不同行数下去重所需要的时间，如右图所示，去重所需要的时间与数据集的行数基本成线性关系。去重</a:t>
            </a:r>
            <a:r>
              <a:rPr lang="en-US" altLang="zh-CN" dirty="0"/>
              <a:t>200000</a:t>
            </a:r>
            <a:r>
              <a:rPr lang="zh-CN" altLang="en-US" dirty="0"/>
              <a:t>行数据，</a:t>
            </a:r>
            <a:r>
              <a:rPr lang="en-US" altLang="zh-CN" dirty="0"/>
              <a:t>pandas</a:t>
            </a:r>
            <a:r>
              <a:rPr lang="zh-CN" altLang="en-US" dirty="0"/>
              <a:t>大约需要</a:t>
            </a:r>
            <a:r>
              <a:rPr lang="en-US" altLang="zh-CN" dirty="0"/>
              <a:t>10</a:t>
            </a:r>
            <a:r>
              <a:rPr lang="zh-CN" altLang="en-US" dirty="0"/>
              <a:t>分钟左右。</a:t>
            </a:r>
          </a:p>
        </p:txBody>
      </p:sp>
    </p:spTree>
    <p:extLst>
      <p:ext uri="{BB962C8B-B14F-4D97-AF65-F5344CB8AC3E}">
        <p14:creationId xmlns:p14="http://schemas.microsoft.com/office/powerpoint/2010/main" val="2267902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a:t>
            </a:r>
            <a:r>
              <a:rPr lang="en-US" altLang="zh-CN" dirty="0" err="1"/>
              <a:t>dask</a:t>
            </a:r>
            <a:r>
              <a:rPr lang="zh-CN" altLang="en-US" dirty="0"/>
              <a:t>实现去重算法</a:t>
            </a: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19</a:t>
            </a:fld>
            <a:endParaRPr kumimoji="1" lang="zh-CN" altLang="en-US"/>
          </a:p>
        </p:txBody>
      </p:sp>
    </p:spTree>
    <p:extLst>
      <p:ext uri="{BB962C8B-B14F-4D97-AF65-F5344CB8AC3E}">
        <p14:creationId xmlns:p14="http://schemas.microsoft.com/office/powerpoint/2010/main" val="2807099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我们今天的报告主要分为以下</a:t>
            </a:r>
            <a:r>
              <a:rPr lang="en-US" altLang="zh-CN" dirty="0"/>
              <a:t>6</a:t>
            </a:r>
            <a:r>
              <a:rPr lang="zh-CN" altLang="en-US" dirty="0"/>
              <a:t>个部分，分别是：大语言模型技术及其数据集介绍、文本数据集去重算法、</a:t>
            </a:r>
            <a:r>
              <a:rPr lang="en-US" altLang="zh-CN" dirty="0"/>
              <a:t>Pandas</a:t>
            </a:r>
            <a:r>
              <a:rPr lang="zh-CN" altLang="en-US" dirty="0"/>
              <a:t>、</a:t>
            </a:r>
            <a:r>
              <a:rPr lang="en-US" altLang="zh-CN" dirty="0" err="1"/>
              <a:t>dask</a:t>
            </a:r>
            <a:r>
              <a:rPr lang="zh-CN" altLang="en-US" dirty="0"/>
              <a:t>、</a:t>
            </a:r>
            <a:r>
              <a:rPr lang="en-US" altLang="zh-CN" dirty="0" err="1"/>
              <a:t>xorbits</a:t>
            </a:r>
            <a:r>
              <a:rPr lang="zh-CN" altLang="en-US" dirty="0"/>
              <a:t>实现、以及超大规模文本数据集去重实验</a:t>
            </a:r>
            <a:endParaRPr lang="en-CN" dirty="0"/>
          </a:p>
        </p:txBody>
      </p:sp>
      <p:sp>
        <p:nvSpPr>
          <p:cNvPr id="4" name="Slide Number Placeholder 3"/>
          <p:cNvSpPr>
            <a:spLocks noGrp="1"/>
          </p:cNvSpPr>
          <p:nvPr>
            <p:ph type="sldNum" sz="quarter" idx="5"/>
          </p:nvPr>
        </p:nvSpPr>
        <p:spPr/>
        <p:txBody>
          <a:bodyPr/>
          <a:lstStyle/>
          <a:p>
            <a:fld id="{6D18717E-F74C-4246-A795-6577BEDC8382}" type="slidenum">
              <a:rPr kumimoji="1" lang="zh-CN" altLang="en-US" smtClean="0"/>
              <a:t>2</a:t>
            </a:fld>
            <a:endParaRPr kumimoji="1" lang="zh-CN" altLang="en-US"/>
          </a:p>
        </p:txBody>
      </p:sp>
    </p:spTree>
    <p:extLst>
      <p:ext uri="{BB962C8B-B14F-4D97-AF65-F5344CB8AC3E}">
        <p14:creationId xmlns:p14="http://schemas.microsoft.com/office/powerpoint/2010/main" val="27503212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下面我简单介绍下</a:t>
            </a:r>
            <a:r>
              <a:rPr lang="en-US" altLang="zh-CN" dirty="0" err="1"/>
              <a:t>dask</a:t>
            </a:r>
            <a:r>
              <a:rPr lang="zh-CN" altLang="en-US" dirty="0"/>
              <a:t>，</a:t>
            </a:r>
            <a:r>
              <a:rPr lang="en-US" sz="1200" dirty="0" err="1"/>
              <a:t>Dask</a:t>
            </a:r>
            <a:r>
              <a:rPr lang="zh-CN" altLang="en-US" sz="1200" dirty="0"/>
              <a:t>是一个用</a:t>
            </a:r>
            <a:r>
              <a:rPr lang="en-US" sz="1200" dirty="0"/>
              <a:t>Python</a:t>
            </a:r>
            <a:r>
              <a:rPr lang="zh-CN" altLang="en-US" sz="1200" dirty="0"/>
              <a:t>编写的灵活且轻量级的并行计算库。相比于</a:t>
            </a:r>
            <a:r>
              <a:rPr lang="en-US" altLang="zh-CN" sz="1200" dirty="0"/>
              <a:t>pandas</a:t>
            </a:r>
            <a:r>
              <a:rPr lang="zh-CN" altLang="en-US" sz="1200" dirty="0"/>
              <a:t>，它支持在分布式集群上进行高效的并行计算作业，同时也适用于单机多核环境下的伪分布式处理。在</a:t>
            </a:r>
            <a:r>
              <a:rPr lang="en-US" altLang="zh-CN" sz="1200" dirty="0"/>
              <a:t>API</a:t>
            </a:r>
            <a:r>
              <a:rPr lang="zh-CN" altLang="en-US" sz="1200" dirty="0"/>
              <a:t>方面，对</a:t>
            </a:r>
            <a:r>
              <a:rPr lang="en-US" sz="1200" dirty="0" err="1"/>
              <a:t>Numpy</a:t>
            </a:r>
            <a:r>
              <a:rPr lang="zh-CN" altLang="en-US" sz="1200" dirty="0"/>
              <a:t>数组、</a:t>
            </a:r>
            <a:r>
              <a:rPr lang="en-US" sz="1200" dirty="0"/>
              <a:t>Pandas </a:t>
            </a:r>
            <a:r>
              <a:rPr lang="en-US" sz="1200" dirty="0" err="1"/>
              <a:t>DataFrame</a:t>
            </a:r>
            <a:r>
              <a:rPr lang="zh-CN" altLang="en-US" sz="1200" dirty="0"/>
              <a:t>以及普通</a:t>
            </a:r>
            <a:r>
              <a:rPr lang="en-US" altLang="zh-CN" sz="1200" dirty="0"/>
              <a:t>List</a:t>
            </a:r>
            <a:r>
              <a:rPr lang="zh-CN" altLang="en-US" sz="1200" dirty="0"/>
              <a:t>进行高级抽象。</a:t>
            </a:r>
            <a:endParaRPr lang="zh-CN" altLang="en-US" dirty="0"/>
          </a:p>
        </p:txBody>
      </p:sp>
    </p:spTree>
    <p:extLst>
      <p:ext uri="{BB962C8B-B14F-4D97-AF65-F5344CB8AC3E}">
        <p14:creationId xmlns:p14="http://schemas.microsoft.com/office/powerpoint/2010/main" val="156860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下面是</a:t>
            </a:r>
            <a:r>
              <a:rPr lang="en-US" altLang="zh-CN" dirty="0" err="1"/>
              <a:t>dask</a:t>
            </a:r>
            <a:r>
              <a:rPr lang="zh-CN" altLang="en-US" dirty="0"/>
              <a:t>的具体实现方式。这里以</a:t>
            </a:r>
            <a:r>
              <a:rPr lang="en-US" sz="1200" dirty="0" err="1"/>
              <a:t>n_partition</a:t>
            </a:r>
            <a:r>
              <a:rPr lang="en-US" altLang="zh-CN" sz="1200" dirty="0"/>
              <a:t>=3</a:t>
            </a:r>
            <a:r>
              <a:rPr lang="zh-CN" altLang="en-US" sz="1200" dirty="0"/>
              <a:t>为例，首先</a:t>
            </a:r>
            <a:r>
              <a:rPr lang="en-US" altLang="zh-CN" sz="1200" dirty="0" err="1"/>
              <a:t>Dask</a:t>
            </a:r>
            <a:r>
              <a:rPr lang="zh-CN" altLang="en-US" sz="1200" dirty="0"/>
              <a:t>的</a:t>
            </a:r>
            <a:r>
              <a:rPr lang="en-US" altLang="zh-CN" sz="1200" dirty="0"/>
              <a:t>Scheduler</a:t>
            </a:r>
            <a:r>
              <a:rPr lang="zh-CN" altLang="en-US" sz="1200" dirty="0"/>
              <a:t>会将数据集按行切分成</a:t>
            </a:r>
            <a:r>
              <a:rPr lang="en-US" altLang="zh-CN" sz="1200" dirty="0"/>
              <a:t>3</a:t>
            </a:r>
            <a:r>
              <a:rPr lang="zh-CN" altLang="en-US" sz="1200" dirty="0"/>
              <a:t>部分，</a:t>
            </a:r>
            <a:r>
              <a:rPr lang="zh-CN" altLang="en-CN" sz="1200" dirty="0"/>
              <a:t>将</a:t>
            </a:r>
            <a:r>
              <a:rPr lang="zh-CN" altLang="en-US" sz="1200" dirty="0"/>
              <a:t>每个部分交给不同的</a:t>
            </a:r>
            <a:r>
              <a:rPr lang="en-US" altLang="zh-CN" sz="1200" dirty="0" err="1"/>
              <a:t>Dask</a:t>
            </a:r>
            <a:r>
              <a:rPr lang="zh-CN" altLang="en-US" sz="1200" dirty="0"/>
              <a:t> </a:t>
            </a:r>
            <a:r>
              <a:rPr lang="en-US" altLang="zh-CN" sz="1200" dirty="0"/>
              <a:t>Worker</a:t>
            </a:r>
            <a:r>
              <a:rPr lang="zh-CN" altLang="en-US" sz="1200" dirty="0"/>
              <a:t>，进行计算。最终在一个机器上用</a:t>
            </a:r>
            <a:r>
              <a:rPr lang="en-US" altLang="zh-CN" sz="1200" dirty="0"/>
              <a:t>Union</a:t>
            </a:r>
            <a:r>
              <a:rPr lang="zh-CN" altLang="en-US" sz="1200" dirty="0"/>
              <a:t> </a:t>
            </a:r>
            <a:r>
              <a:rPr lang="en-US" altLang="zh-CN" sz="1200" dirty="0"/>
              <a:t>Find</a:t>
            </a:r>
            <a:r>
              <a:rPr lang="zh-CN" altLang="en-US" sz="1200" dirty="0"/>
              <a:t>聚合所有</a:t>
            </a:r>
            <a:r>
              <a:rPr lang="en-US" altLang="zh-CN" sz="1200" dirty="0"/>
              <a:t>worker</a:t>
            </a:r>
            <a:r>
              <a:rPr lang="zh-CN" altLang="en-US" sz="1200" dirty="0"/>
              <a:t>的结果，用于最终的去重。</a:t>
            </a:r>
            <a:endParaRPr lang="en-US" altLang="zh-CN" sz="1200" dirty="0"/>
          </a:p>
        </p:txBody>
      </p:sp>
    </p:spTree>
    <p:extLst>
      <p:ext uri="{BB962C8B-B14F-4D97-AF65-F5344CB8AC3E}">
        <p14:creationId xmlns:p14="http://schemas.microsoft.com/office/powerpoint/2010/main" val="3569102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a:t>
            </a:r>
            <a:r>
              <a:rPr lang="en-US" altLang="zh-CN" dirty="0" err="1"/>
              <a:t>Dask</a:t>
            </a:r>
            <a:r>
              <a:rPr lang="zh-CN" altLang="en-US" dirty="0"/>
              <a:t>的实验结果。</a:t>
            </a:r>
            <a:r>
              <a:rPr lang="zh-CN" altLang="en-US" sz="1200" dirty="0">
                <a:solidFill>
                  <a:srgbClr val="191B1F"/>
                </a:solidFill>
                <a:latin typeface="-apple-system"/>
              </a:rPr>
              <a:t>数据集、</a:t>
            </a:r>
            <a:r>
              <a:rPr lang="zh-CN" altLang="en-CN" sz="1200" dirty="0">
                <a:solidFill>
                  <a:srgbClr val="191B1F"/>
                </a:solidFill>
                <a:latin typeface="-apple-system"/>
              </a:rPr>
              <a:t>实验</a:t>
            </a:r>
            <a:r>
              <a:rPr lang="zh-CN" altLang="en-US" sz="1200" dirty="0">
                <a:solidFill>
                  <a:srgbClr val="191B1F"/>
                </a:solidFill>
                <a:latin typeface="-apple-system"/>
              </a:rPr>
              <a:t>设置和硬件配置同</a:t>
            </a:r>
            <a:r>
              <a:rPr lang="en-US" altLang="zh-CN" sz="1200" dirty="0">
                <a:solidFill>
                  <a:srgbClr val="191B1F"/>
                </a:solidFill>
                <a:latin typeface="-apple-system"/>
              </a:rPr>
              <a:t>pandas</a:t>
            </a:r>
            <a:r>
              <a:rPr lang="zh-CN" altLang="en-US" sz="1200" dirty="0">
                <a:solidFill>
                  <a:srgbClr val="191B1F"/>
                </a:solidFill>
                <a:latin typeface="-apple-system"/>
              </a:rPr>
              <a:t>实验。</a:t>
            </a:r>
            <a:r>
              <a:rPr lang="zh-CN" altLang="en-US" sz="1200" b="0" i="0" dirty="0">
                <a:solidFill>
                  <a:srgbClr val="191B1F"/>
                </a:solidFill>
                <a:effectLst/>
                <a:latin typeface="-apple-system"/>
              </a:rPr>
              <a:t>探究了在</a:t>
            </a:r>
            <a:r>
              <a:rPr lang="en-US" altLang="zh-CN" sz="1200" b="0" i="0" dirty="0" err="1">
                <a:solidFill>
                  <a:srgbClr val="191B1F"/>
                </a:solidFill>
                <a:effectLst/>
                <a:latin typeface="-apple-system"/>
              </a:rPr>
              <a:t>D</a:t>
            </a:r>
            <a:r>
              <a:rPr lang="en-US" altLang="zh-CN" sz="1200" dirty="0" err="1">
                <a:solidFill>
                  <a:srgbClr val="191B1F"/>
                </a:solidFill>
                <a:latin typeface="-apple-system"/>
              </a:rPr>
              <a:t>ask</a:t>
            </a:r>
            <a:r>
              <a:rPr lang="zh-CN" altLang="en-US" sz="1200" dirty="0">
                <a:solidFill>
                  <a:srgbClr val="191B1F"/>
                </a:solidFill>
                <a:latin typeface="-apple-system"/>
              </a:rPr>
              <a:t>的不同</a:t>
            </a:r>
            <a:r>
              <a:rPr lang="en-US" altLang="zh-CN" sz="1200" dirty="0" err="1">
                <a:solidFill>
                  <a:srgbClr val="191B1F"/>
                </a:solidFill>
                <a:latin typeface="-apple-system"/>
              </a:rPr>
              <a:t>n_partition</a:t>
            </a:r>
            <a:r>
              <a:rPr lang="zh-CN" altLang="en-US" sz="1200" dirty="0">
                <a:solidFill>
                  <a:srgbClr val="191B1F"/>
                </a:solidFill>
                <a:latin typeface="-apple-system"/>
              </a:rPr>
              <a:t>的条件下，数据集去重的时间与文本数据集大小的关系。</a:t>
            </a:r>
            <a:br>
              <a:rPr lang="en-US" altLang="zh-CN" sz="1200" dirty="0">
                <a:solidFill>
                  <a:srgbClr val="191B1F"/>
                </a:solidFill>
                <a:latin typeface="-apple-system"/>
              </a:rPr>
            </a:br>
            <a:r>
              <a:rPr lang="zh-CN" altLang="en-US" sz="1200" dirty="0">
                <a:solidFill>
                  <a:srgbClr val="191B1F"/>
                </a:solidFill>
                <a:latin typeface="-apple-system"/>
              </a:rPr>
              <a:t>图中黄色代表</a:t>
            </a:r>
            <a:r>
              <a:rPr lang="en-US" altLang="zh-CN" sz="1200" dirty="0">
                <a:solidFill>
                  <a:srgbClr val="191B1F"/>
                </a:solidFill>
                <a:latin typeface="-apple-system"/>
              </a:rPr>
              <a:t>pandas</a:t>
            </a:r>
            <a:r>
              <a:rPr lang="zh-CN" altLang="en-US" sz="1200" dirty="0">
                <a:solidFill>
                  <a:srgbClr val="191B1F"/>
                </a:solidFill>
                <a:latin typeface="-apple-system"/>
              </a:rPr>
              <a:t>的结果，其余的不同颜色代表不同的</a:t>
            </a:r>
            <a:r>
              <a:rPr lang="en-US" altLang="zh-CN" sz="1200" dirty="0" err="1">
                <a:solidFill>
                  <a:srgbClr val="191B1F"/>
                </a:solidFill>
                <a:latin typeface="-apple-system"/>
              </a:rPr>
              <a:t>n_partition</a:t>
            </a:r>
            <a:r>
              <a:rPr lang="zh-CN" altLang="en-US" sz="1200" dirty="0">
                <a:solidFill>
                  <a:srgbClr val="191B1F"/>
                </a:solidFill>
                <a:latin typeface="-apple-system"/>
              </a:rPr>
              <a:t>值。</a:t>
            </a:r>
            <a:endParaRPr lang="en-US" altLang="zh-CN" sz="1200" dirty="0">
              <a:solidFill>
                <a:srgbClr val="191B1F"/>
              </a:solidFill>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191B1F"/>
                </a:solidFill>
                <a:latin typeface="-apple-system"/>
              </a:rPr>
              <a:t>从实验结果可以看出，</a:t>
            </a:r>
            <a:r>
              <a:rPr lang="en-US" altLang="zh-CN" sz="1200" dirty="0" err="1">
                <a:solidFill>
                  <a:srgbClr val="191B1F"/>
                </a:solidFill>
                <a:latin typeface="-apple-system"/>
              </a:rPr>
              <a:t>n_partition</a:t>
            </a:r>
            <a:r>
              <a:rPr lang="zh-CN" altLang="en-US" sz="1200" dirty="0">
                <a:solidFill>
                  <a:srgbClr val="191B1F"/>
                </a:solidFill>
                <a:latin typeface="-apple-system"/>
              </a:rPr>
              <a:t>过大可能会使得通信时间更长，反而耗时更长。同时，可以观察到</a:t>
            </a:r>
            <a:r>
              <a:rPr lang="en-US" altLang="zh-CN" sz="1200" dirty="0" err="1">
                <a:solidFill>
                  <a:srgbClr val="191B1F"/>
                </a:solidFill>
                <a:latin typeface="-apple-system"/>
              </a:rPr>
              <a:t>Dask</a:t>
            </a:r>
            <a:r>
              <a:rPr lang="zh-CN" altLang="en-US" sz="1200" dirty="0">
                <a:solidFill>
                  <a:srgbClr val="191B1F"/>
                </a:solidFill>
                <a:latin typeface="-apple-system"/>
              </a:rPr>
              <a:t>的性能相比于</a:t>
            </a:r>
            <a:r>
              <a:rPr lang="en-US" altLang="zh-CN" sz="1200" dirty="0">
                <a:solidFill>
                  <a:srgbClr val="191B1F"/>
                </a:solidFill>
                <a:latin typeface="-apple-system"/>
              </a:rPr>
              <a:t>pandas</a:t>
            </a:r>
            <a:r>
              <a:rPr lang="zh-CN" altLang="en-US" sz="1200" dirty="0">
                <a:solidFill>
                  <a:srgbClr val="191B1F"/>
                </a:solidFill>
                <a:latin typeface="-apple-system"/>
              </a:rPr>
              <a:t>提升并不是很大，这可能是由于</a:t>
            </a:r>
            <a:r>
              <a:rPr lang="en-US" altLang="zh-CN" sz="1200" dirty="0" err="1">
                <a:solidFill>
                  <a:srgbClr val="191B1F"/>
                </a:solidFill>
                <a:latin typeface="-apple-system"/>
              </a:rPr>
              <a:t>dask</a:t>
            </a:r>
            <a:r>
              <a:rPr lang="zh-CN" altLang="en-US" sz="1200" dirty="0">
                <a:solidFill>
                  <a:srgbClr val="191B1F"/>
                </a:solidFill>
                <a:latin typeface="-apple-system"/>
              </a:rPr>
              <a:t>在单机多核上是伪分布式导致的。</a:t>
            </a:r>
            <a:endParaRPr lang="en-US" altLang="zh-CN" sz="1200" dirty="0">
              <a:solidFill>
                <a:srgbClr val="191B1F"/>
              </a:solidFill>
              <a:latin typeface="-apple-system"/>
            </a:endParaRPr>
          </a:p>
        </p:txBody>
      </p:sp>
    </p:spTree>
    <p:extLst>
      <p:ext uri="{BB962C8B-B14F-4D97-AF65-F5344CB8AC3E}">
        <p14:creationId xmlns:p14="http://schemas.microsoft.com/office/powerpoint/2010/main" val="792676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a:t>
            </a:r>
            <a:r>
              <a:rPr lang="en-US" altLang="zh-CN" dirty="0" err="1"/>
              <a:t>Xorbits</a:t>
            </a:r>
            <a:r>
              <a:rPr lang="zh-CN" altLang="en-US" dirty="0"/>
              <a:t>实现去重算法</a:t>
            </a: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23</a:t>
            </a:fld>
            <a:endParaRPr kumimoji="1" lang="zh-CN" altLang="en-US"/>
          </a:p>
        </p:txBody>
      </p:sp>
    </p:spTree>
    <p:extLst>
      <p:ext uri="{BB962C8B-B14F-4D97-AF65-F5344CB8AC3E}">
        <p14:creationId xmlns:p14="http://schemas.microsoft.com/office/powerpoint/2010/main" val="2979708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err="1">
                <a:solidFill>
                  <a:srgbClr val="191B1F"/>
                </a:solidFill>
                <a:effectLst/>
                <a:latin typeface="-apple-system"/>
              </a:rPr>
              <a:t>Xorbits</a:t>
            </a:r>
            <a:r>
              <a:rPr lang="zh-CN" altLang="en-US" b="0" i="0" dirty="0">
                <a:solidFill>
                  <a:srgbClr val="191B1F"/>
                </a:solidFill>
                <a:effectLst/>
                <a:latin typeface="-apple-system"/>
              </a:rPr>
              <a:t>相比于</a:t>
            </a:r>
            <a:r>
              <a:rPr lang="en-US" altLang="zh-CN" dirty="0" err="1">
                <a:sym typeface="+mn-ea"/>
              </a:rPr>
              <a:t>Dask</a:t>
            </a:r>
            <a:r>
              <a:rPr lang="zh-CN" altLang="en-US" dirty="0">
                <a:sym typeface="+mn-ea"/>
              </a:rPr>
              <a:t>的优势：</a:t>
            </a:r>
            <a:endParaRPr lang="en-US" altLang="zh-CN" dirty="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latin typeface="-apple-system"/>
                <a:sym typeface="+mn-ea"/>
              </a:rPr>
              <a:t>（</a:t>
            </a:r>
            <a:r>
              <a:rPr lang="en-US" altLang="zh-CN" b="0" i="0" dirty="0">
                <a:solidFill>
                  <a:srgbClr val="191B1F"/>
                </a:solidFill>
                <a:effectLst/>
                <a:latin typeface="-apple-system"/>
                <a:sym typeface="+mn-ea"/>
              </a:rPr>
              <a:t>1</a:t>
            </a:r>
            <a:r>
              <a:rPr lang="zh-CN" altLang="en-US" b="0" i="0" dirty="0">
                <a:solidFill>
                  <a:srgbClr val="191B1F"/>
                </a:solidFill>
                <a:effectLst/>
                <a:latin typeface="-apple-system"/>
                <a:sym typeface="+mn-ea"/>
              </a:rPr>
              <a:t>）</a:t>
            </a:r>
            <a:r>
              <a:rPr lang="en-CN" altLang="zh-CN" sz="1200" dirty="0">
                <a:solidFill>
                  <a:srgbClr val="191B1F"/>
                </a:solidFill>
                <a:latin typeface="-apple-system"/>
              </a:rPr>
              <a:t>API</a:t>
            </a:r>
            <a:r>
              <a:rPr lang="zh-CN" altLang="en-CN" sz="1200" dirty="0">
                <a:solidFill>
                  <a:srgbClr val="191B1F"/>
                </a:solidFill>
                <a:latin typeface="-apple-system"/>
              </a:rPr>
              <a:t>更加</a:t>
            </a:r>
            <a:r>
              <a:rPr lang="zh-CN" altLang="en-US" sz="1200" dirty="0">
                <a:solidFill>
                  <a:srgbClr val="191B1F"/>
                </a:solidFill>
                <a:latin typeface="-apple-system"/>
              </a:rPr>
              <a:t>友好，用户只需要更改</a:t>
            </a:r>
            <a:r>
              <a:rPr lang="en-US" altLang="zh-CN" sz="1200" dirty="0">
                <a:solidFill>
                  <a:srgbClr val="191B1F"/>
                </a:solidFill>
                <a:latin typeface="-apple-system"/>
              </a:rPr>
              <a:t>import</a:t>
            </a:r>
            <a:r>
              <a:rPr lang="zh-CN" altLang="en-US" sz="1200" dirty="0">
                <a:solidFill>
                  <a:srgbClr val="191B1F"/>
                </a:solidFill>
                <a:latin typeface="-apple-system"/>
              </a:rPr>
              <a:t>语句。</a:t>
            </a:r>
            <a:r>
              <a:rPr lang="zh-CN" altLang="en-US" sz="1200" b="0" i="0" dirty="0">
                <a:solidFill>
                  <a:srgbClr val="191B1F"/>
                </a:solidFill>
                <a:effectLst/>
                <a:latin typeface="-apple-system"/>
              </a:rPr>
              <a:t>如右上图所示，用户只需要简单更改</a:t>
            </a:r>
            <a:r>
              <a:rPr lang="en-US" altLang="zh-CN" sz="1200" b="0" i="0" dirty="0">
                <a:solidFill>
                  <a:srgbClr val="191B1F"/>
                </a:solidFill>
                <a:effectLst/>
                <a:latin typeface="-apple-system"/>
              </a:rPr>
              <a:t>import</a:t>
            </a:r>
            <a:r>
              <a:rPr lang="zh-CN" altLang="en-US" sz="1200" b="0" i="0" dirty="0">
                <a:solidFill>
                  <a:srgbClr val="191B1F"/>
                </a:solidFill>
                <a:effectLst/>
                <a:latin typeface="-apple-system"/>
              </a:rPr>
              <a:t>语句，就可以实现分布式计算。而在</a:t>
            </a:r>
            <a:r>
              <a:rPr lang="en-US" altLang="zh-CN" sz="1200" b="0" i="0" dirty="0" err="1">
                <a:solidFill>
                  <a:srgbClr val="191B1F"/>
                </a:solidFill>
                <a:effectLst/>
                <a:latin typeface="-apple-system"/>
              </a:rPr>
              <a:t>dask</a:t>
            </a:r>
            <a:r>
              <a:rPr lang="zh-CN" altLang="en-US" sz="1200" b="0" i="0" dirty="0">
                <a:solidFill>
                  <a:srgbClr val="191B1F"/>
                </a:solidFill>
                <a:effectLst/>
                <a:latin typeface="-apple-system"/>
              </a:rPr>
              <a:t>中，用户在某些操作上可能还需要传入一些有关于并行计算的信息。</a:t>
            </a:r>
            <a:endParaRPr lang="en-US" altLang="zh-CN" sz="1200" b="0"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solidFill>
                  <a:srgbClr val="191B1F"/>
                </a:solidFill>
                <a:effectLst/>
                <a:latin typeface="-apple-system"/>
              </a:rPr>
              <a:t>（</a:t>
            </a:r>
            <a:r>
              <a:rPr lang="en-US" altLang="zh-CN" sz="1200" b="0" i="0" dirty="0">
                <a:solidFill>
                  <a:srgbClr val="191B1F"/>
                </a:solidFill>
                <a:effectLst/>
                <a:latin typeface="-apple-system"/>
              </a:rPr>
              <a:t>2</a:t>
            </a:r>
            <a:r>
              <a:rPr lang="zh-CN" altLang="en-US" sz="1200" b="0" i="0" dirty="0">
                <a:solidFill>
                  <a:srgbClr val="191B1F"/>
                </a:solidFill>
                <a:effectLst/>
                <a:latin typeface="-apple-system"/>
              </a:rPr>
              <a:t>）解决了</a:t>
            </a:r>
            <a:r>
              <a:rPr lang="en-US" altLang="zh-CN" sz="1200" b="0" i="0" dirty="0" err="1">
                <a:solidFill>
                  <a:srgbClr val="191B1F"/>
                </a:solidFill>
                <a:effectLst/>
                <a:latin typeface="-apple-system"/>
              </a:rPr>
              <a:t>Dask</a:t>
            </a:r>
            <a:r>
              <a:rPr lang="zh-CN" altLang="en-US" sz="1200" b="0" i="0" dirty="0">
                <a:solidFill>
                  <a:srgbClr val="191B1F"/>
                </a:solidFill>
                <a:effectLst/>
                <a:latin typeface="-apple-system"/>
              </a:rPr>
              <a:t> </a:t>
            </a:r>
            <a:r>
              <a:rPr lang="en-US" altLang="zh-CN" sz="1200" b="0" i="0" dirty="0">
                <a:solidFill>
                  <a:srgbClr val="191B1F"/>
                </a:solidFill>
                <a:effectLst/>
                <a:latin typeface="-apple-system"/>
              </a:rPr>
              <a:t>OOM</a:t>
            </a:r>
            <a:r>
              <a:rPr lang="zh-CN" altLang="en-US" sz="1200" b="0" i="0" dirty="0">
                <a:solidFill>
                  <a:srgbClr val="191B1F"/>
                </a:solidFill>
                <a:effectLst/>
                <a:latin typeface="-apple-system"/>
              </a:rPr>
              <a:t>的问题。通过</a:t>
            </a:r>
            <a:r>
              <a:rPr lang="en-US" altLang="zh-CN" sz="1200" b="0" i="0" dirty="0">
                <a:solidFill>
                  <a:srgbClr val="191B1F"/>
                </a:solidFill>
                <a:effectLst/>
                <a:latin typeface="-apple-system"/>
              </a:rPr>
              <a:t>Dynamic</a:t>
            </a:r>
            <a:r>
              <a:rPr lang="zh-CN" altLang="en-US" sz="1200" b="0" i="0" dirty="0">
                <a:solidFill>
                  <a:srgbClr val="191B1F"/>
                </a:solidFill>
                <a:effectLst/>
                <a:latin typeface="-apple-system"/>
              </a:rPr>
              <a:t> </a:t>
            </a:r>
            <a:r>
              <a:rPr lang="en-US" altLang="zh-CN" sz="1200" b="0" i="0" dirty="0">
                <a:solidFill>
                  <a:srgbClr val="191B1F"/>
                </a:solidFill>
                <a:effectLst/>
                <a:latin typeface="-apple-system"/>
              </a:rPr>
              <a:t>Tiling</a:t>
            </a:r>
            <a:r>
              <a:rPr lang="zh-CN" altLang="en-US" sz="1200" b="0" i="0" dirty="0">
                <a:solidFill>
                  <a:srgbClr val="191B1F"/>
                </a:solidFill>
                <a:effectLst/>
                <a:latin typeface="-apple-system"/>
              </a:rPr>
              <a:t>先计算一小部分数据，得到整个流程的</a:t>
            </a:r>
            <a:r>
              <a:rPr lang="en-US" altLang="zh-CN" sz="1200" b="0" i="0" dirty="0">
                <a:solidFill>
                  <a:srgbClr val="191B1F"/>
                </a:solidFill>
                <a:effectLst/>
                <a:latin typeface="-apple-system"/>
              </a:rPr>
              <a:t>shape</a:t>
            </a:r>
            <a:r>
              <a:rPr lang="zh-CN" altLang="en-US" sz="1200" b="0" i="0" dirty="0">
                <a:solidFill>
                  <a:srgbClr val="191B1F"/>
                </a:solidFill>
                <a:effectLst/>
                <a:latin typeface="-apple-system"/>
              </a:rPr>
              <a:t>信息，根据信息来划分</a:t>
            </a:r>
            <a:r>
              <a:rPr lang="en-US" altLang="zh-CN" sz="1200" b="0" i="0" dirty="0">
                <a:solidFill>
                  <a:srgbClr val="191B1F"/>
                </a:solidFill>
                <a:effectLst/>
                <a:latin typeface="-apple-system"/>
              </a:rPr>
              <a:t>chunk</a:t>
            </a:r>
            <a:r>
              <a:rPr lang="zh-CN" altLang="en-US" sz="1200" b="0" i="0" dirty="0">
                <a:solidFill>
                  <a:srgbClr val="191B1F"/>
                </a:solidFill>
                <a:effectLst/>
                <a:latin typeface="-apple-system"/>
              </a:rPr>
              <a:t>，再计算全量数据。</a:t>
            </a:r>
            <a:endParaRPr lang="en-US" altLang="zh-CN" sz="1200" b="0"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191B1F"/>
                </a:solidFill>
                <a:latin typeface="-apple-system"/>
              </a:rPr>
              <a:t>（</a:t>
            </a:r>
            <a:r>
              <a:rPr lang="en-US" altLang="zh-CN" sz="1200" dirty="0">
                <a:solidFill>
                  <a:srgbClr val="191B1F"/>
                </a:solidFill>
                <a:latin typeface="-apple-system"/>
              </a:rPr>
              <a:t>3</a:t>
            </a:r>
            <a:r>
              <a:rPr lang="zh-CN" altLang="en-US" sz="1200" dirty="0">
                <a:solidFill>
                  <a:srgbClr val="191B1F"/>
                </a:solidFill>
                <a:latin typeface="-apple-system"/>
              </a:rPr>
              <a:t>）优化计算图，通过融合计算图节点，更好的进行调度，分布式性能相比于</a:t>
            </a:r>
            <a:r>
              <a:rPr lang="en-US" altLang="zh-CN" sz="1200" dirty="0" err="1">
                <a:solidFill>
                  <a:srgbClr val="191B1F"/>
                </a:solidFill>
                <a:latin typeface="-apple-system"/>
              </a:rPr>
              <a:t>Dask</a:t>
            </a:r>
            <a:r>
              <a:rPr lang="zh-CN" altLang="en-US" sz="1200" dirty="0">
                <a:solidFill>
                  <a:srgbClr val="191B1F"/>
                </a:solidFill>
                <a:latin typeface="-apple-system"/>
              </a:rPr>
              <a:t>提升很多。从右下角的表格可以看出，</a:t>
            </a:r>
            <a:r>
              <a:rPr lang="en-US" altLang="zh-CN" sz="1200" dirty="0" err="1">
                <a:solidFill>
                  <a:srgbClr val="191B1F"/>
                </a:solidFill>
                <a:latin typeface="-apple-system"/>
              </a:rPr>
              <a:t>xorbits</a:t>
            </a:r>
            <a:r>
              <a:rPr lang="zh-CN" altLang="en-US" sz="1200" dirty="0">
                <a:solidFill>
                  <a:srgbClr val="191B1F"/>
                </a:solidFill>
                <a:latin typeface="-apple-system"/>
              </a:rPr>
              <a:t>的分布式性能大约是</a:t>
            </a:r>
            <a:r>
              <a:rPr lang="en-US" altLang="zh-CN" sz="1200" dirty="0" err="1">
                <a:solidFill>
                  <a:srgbClr val="191B1F"/>
                </a:solidFill>
                <a:latin typeface="-apple-system"/>
              </a:rPr>
              <a:t>dask</a:t>
            </a:r>
            <a:r>
              <a:rPr lang="zh-CN" altLang="en-US" sz="1200" dirty="0">
                <a:solidFill>
                  <a:srgbClr val="191B1F"/>
                </a:solidFill>
                <a:latin typeface="-apple-system"/>
              </a:rPr>
              <a:t>的</a:t>
            </a:r>
            <a:r>
              <a:rPr lang="en-US" altLang="zh-CN" sz="1200" dirty="0">
                <a:solidFill>
                  <a:srgbClr val="191B1F"/>
                </a:solidFill>
                <a:latin typeface="-apple-system"/>
              </a:rPr>
              <a:t>10</a:t>
            </a:r>
            <a:r>
              <a:rPr lang="zh-CN" altLang="en-US" sz="1200" dirty="0">
                <a:solidFill>
                  <a:srgbClr val="191B1F"/>
                </a:solidFill>
                <a:latin typeface="-apple-system"/>
              </a:rPr>
              <a:t>倍左右。</a:t>
            </a:r>
            <a:endParaRPr lang="zh-CN" altLang="en-US" sz="1200" b="0" i="0" dirty="0">
              <a:solidFill>
                <a:srgbClr val="191B1F"/>
              </a:solidFill>
              <a:effectLst/>
              <a:latin typeface="-apple-system"/>
            </a:endParaRP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24</a:t>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下面我来简要介绍一下</a:t>
            </a:r>
            <a:r>
              <a:rPr lang="en-US" altLang="zh-CN" dirty="0" err="1"/>
              <a:t>xorbits</a:t>
            </a:r>
            <a:r>
              <a:rPr lang="zh-CN" altLang="en-US" dirty="0"/>
              <a:t>的工作流程：</a:t>
            </a:r>
            <a:br>
              <a:rPr lang="en-US" altLang="zh-CN" dirty="0"/>
            </a:br>
            <a:r>
              <a:rPr lang="en-US" altLang="zh-CN" sz="1200" dirty="0">
                <a:solidFill>
                  <a:srgbClr val="191B1F"/>
                </a:solidFill>
                <a:latin typeface="-apple-system"/>
              </a:rPr>
              <a:t>1. </a:t>
            </a:r>
            <a:r>
              <a:rPr lang="zh-CN" altLang="en-US" sz="1200" dirty="0">
                <a:solidFill>
                  <a:srgbClr val="191B1F"/>
                </a:solidFill>
                <a:latin typeface="-apple-system"/>
              </a:rPr>
              <a:t>用户端构建计算图，提交到服务端。</a:t>
            </a:r>
          </a:p>
          <a:p>
            <a:pPr algn="l"/>
            <a:r>
              <a:rPr lang="en-US" altLang="zh-CN" sz="1200" b="0" i="0" dirty="0">
                <a:solidFill>
                  <a:srgbClr val="191B1F"/>
                </a:solidFill>
                <a:effectLst/>
                <a:latin typeface="-apple-system"/>
              </a:rPr>
              <a:t>2. </a:t>
            </a:r>
            <a:r>
              <a:rPr lang="zh-CN" altLang="en-US" sz="1200" b="0" i="0" dirty="0">
                <a:solidFill>
                  <a:srgbClr val="191B1F"/>
                </a:solidFill>
                <a:effectLst/>
                <a:latin typeface="-apple-system"/>
              </a:rPr>
              <a:t>服务端计算图会被处理成多个小的执行单元（在 </a:t>
            </a:r>
            <a:r>
              <a:rPr lang="en-US" altLang="zh-CN" sz="1200" b="0" i="0" dirty="0" err="1">
                <a:solidFill>
                  <a:srgbClr val="191B1F"/>
                </a:solidFill>
                <a:effectLst/>
                <a:latin typeface="-apple-system"/>
              </a:rPr>
              <a:t>Xorbits</a:t>
            </a:r>
            <a:r>
              <a:rPr lang="en-US" altLang="zh-CN" sz="1200" b="0" i="0" dirty="0">
                <a:solidFill>
                  <a:srgbClr val="191B1F"/>
                </a:solidFill>
                <a:effectLst/>
                <a:latin typeface="-apple-system"/>
              </a:rPr>
              <a:t> </a:t>
            </a:r>
            <a:r>
              <a:rPr lang="zh-CN" altLang="en-US" sz="1200" b="0" i="0" dirty="0">
                <a:solidFill>
                  <a:srgbClr val="191B1F"/>
                </a:solidFill>
                <a:effectLst/>
                <a:latin typeface="-apple-system"/>
              </a:rPr>
              <a:t>里称为 </a:t>
            </a:r>
            <a:r>
              <a:rPr lang="en-US" altLang="zh-CN" sz="1200" b="0" i="0" dirty="0">
                <a:solidFill>
                  <a:srgbClr val="191B1F"/>
                </a:solidFill>
                <a:effectLst/>
                <a:latin typeface="-apple-system"/>
              </a:rPr>
              <a:t>chunk</a:t>
            </a:r>
            <a:r>
              <a:rPr lang="zh-CN" altLang="en-US" sz="1200" b="0" i="0" dirty="0">
                <a:solidFill>
                  <a:srgbClr val="191B1F"/>
                </a:solidFill>
                <a:effectLst/>
                <a:latin typeface="-apple-system"/>
              </a:rPr>
              <a:t>）。</a:t>
            </a:r>
          </a:p>
          <a:p>
            <a:pPr algn="l"/>
            <a:r>
              <a:rPr lang="en-US" altLang="zh-CN" sz="1200" b="0" i="0" dirty="0">
                <a:solidFill>
                  <a:srgbClr val="191B1F"/>
                </a:solidFill>
                <a:effectLst/>
                <a:latin typeface="-apple-system"/>
              </a:rPr>
              <a:t>3. </a:t>
            </a:r>
            <a:r>
              <a:rPr lang="zh-CN" altLang="en-US" sz="1200" b="0" i="0" dirty="0">
                <a:solidFill>
                  <a:srgbClr val="191B1F"/>
                </a:solidFill>
                <a:effectLst/>
                <a:latin typeface="-apple-system"/>
              </a:rPr>
              <a:t>调度器将任务分发到 </a:t>
            </a:r>
            <a:r>
              <a:rPr lang="en-US" altLang="zh-CN" sz="1200" b="0" i="0" dirty="0">
                <a:solidFill>
                  <a:srgbClr val="191B1F"/>
                </a:solidFill>
                <a:effectLst/>
                <a:latin typeface="-apple-system"/>
              </a:rPr>
              <a:t>worker </a:t>
            </a:r>
            <a:r>
              <a:rPr lang="zh-CN" altLang="en-US" sz="1200" b="0" i="0" dirty="0">
                <a:solidFill>
                  <a:srgbClr val="191B1F"/>
                </a:solidFill>
                <a:effectLst/>
                <a:latin typeface="-apple-system"/>
              </a:rPr>
              <a:t>执行。</a:t>
            </a: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25</a:t>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err="1"/>
              <a:t>Xorbits</a:t>
            </a:r>
            <a:r>
              <a:rPr lang="zh-CN" altLang="en-US" dirty="0"/>
              <a:t>的具体实现如下，这里以</a:t>
            </a:r>
            <a:r>
              <a:rPr lang="en-US" altLang="zh-CN" dirty="0"/>
              <a:t>3</a:t>
            </a:r>
            <a:r>
              <a:rPr lang="zh-CN" altLang="en-US" dirty="0"/>
              <a:t>个</a:t>
            </a:r>
            <a:r>
              <a:rPr lang="en-US" sz="1200" dirty="0"/>
              <a:t>chunk</a:t>
            </a:r>
            <a:r>
              <a:rPr lang="zh-CN" altLang="en-US" sz="1200" dirty="0"/>
              <a:t>为例，首先</a:t>
            </a:r>
            <a:r>
              <a:rPr lang="en-US" altLang="zh-CN" sz="1200" dirty="0" err="1"/>
              <a:t>Xorbits</a:t>
            </a:r>
            <a:r>
              <a:rPr lang="zh-CN" altLang="en-US" sz="1200" dirty="0"/>
              <a:t>的</a:t>
            </a:r>
            <a:r>
              <a:rPr lang="en-US" altLang="zh-CN" sz="1200" dirty="0"/>
              <a:t>Supervisor</a:t>
            </a:r>
            <a:r>
              <a:rPr lang="zh-CN" altLang="en-US" sz="1200" dirty="0"/>
              <a:t>会将数据集按行切分成</a:t>
            </a:r>
            <a:r>
              <a:rPr lang="en-US" altLang="zh-CN" sz="1200" dirty="0"/>
              <a:t>3</a:t>
            </a:r>
            <a:r>
              <a:rPr lang="zh-CN" altLang="en-US" sz="1200" dirty="0"/>
              <a:t>部分，</a:t>
            </a:r>
            <a:r>
              <a:rPr lang="zh-CN" altLang="en-CN" sz="1200" dirty="0"/>
              <a:t>将</a:t>
            </a:r>
            <a:r>
              <a:rPr lang="zh-CN" altLang="en-US" sz="1200" dirty="0"/>
              <a:t>每个部分交给不同的</a:t>
            </a:r>
            <a:r>
              <a:rPr lang="en-US" altLang="zh-CN" sz="1200" dirty="0" err="1"/>
              <a:t>Xorbits</a:t>
            </a:r>
            <a:r>
              <a:rPr lang="zh-CN" altLang="en-US" sz="1200" dirty="0"/>
              <a:t>的</a:t>
            </a:r>
            <a:r>
              <a:rPr lang="en-US" altLang="zh-CN" sz="1200" dirty="0"/>
              <a:t>Worker</a:t>
            </a:r>
            <a:r>
              <a:rPr lang="zh-CN" altLang="en-US" sz="1200" dirty="0"/>
              <a:t>，进行计算。最终</a:t>
            </a:r>
            <a:r>
              <a:rPr lang="en-US" altLang="zh-CN" sz="1200" dirty="0" err="1"/>
              <a:t>Xorbits</a:t>
            </a:r>
            <a:r>
              <a:rPr lang="zh-CN" altLang="en-US" sz="1200" dirty="0"/>
              <a:t>会创建一个</a:t>
            </a:r>
            <a:r>
              <a:rPr lang="en-US" altLang="zh-CN" sz="1200" dirty="0"/>
              <a:t>remote</a:t>
            </a:r>
            <a:r>
              <a:rPr lang="zh-CN" altLang="en-US" sz="1200" dirty="0"/>
              <a:t> </a:t>
            </a:r>
            <a:r>
              <a:rPr lang="en-US" altLang="zh-CN" sz="1200" dirty="0"/>
              <a:t>object</a:t>
            </a:r>
            <a:r>
              <a:rPr lang="zh-CN" altLang="en-US" sz="1200" dirty="0"/>
              <a:t>，用于储存全局的并查集信息，这个</a:t>
            </a:r>
            <a:r>
              <a:rPr lang="en-US" altLang="zh-CN" sz="1200" dirty="0"/>
              <a:t>remote</a:t>
            </a:r>
            <a:r>
              <a:rPr lang="zh-CN" altLang="en-US" sz="1200" dirty="0"/>
              <a:t> </a:t>
            </a:r>
            <a:r>
              <a:rPr lang="en-US" altLang="zh-CN" sz="1200" dirty="0"/>
              <a:t>object</a:t>
            </a:r>
            <a:r>
              <a:rPr lang="zh-CN" altLang="en-US" sz="1200" dirty="0"/>
              <a:t>会依次跟每一个</a:t>
            </a:r>
            <a:r>
              <a:rPr lang="en-US" altLang="zh-CN" sz="1200" dirty="0"/>
              <a:t>worker</a:t>
            </a:r>
            <a:r>
              <a:rPr lang="zh-CN" altLang="en-US" sz="1200" dirty="0"/>
              <a:t>进行交互，得到最终的</a:t>
            </a:r>
            <a:r>
              <a:rPr lang="en-US" altLang="zh-CN" sz="1200" dirty="0"/>
              <a:t>union</a:t>
            </a:r>
            <a:r>
              <a:rPr lang="zh-CN" altLang="en-US" sz="1200" dirty="0"/>
              <a:t> </a:t>
            </a:r>
            <a:r>
              <a:rPr lang="en-US" altLang="zh-CN" sz="1200" dirty="0"/>
              <a:t>find</a:t>
            </a:r>
            <a:r>
              <a:rPr lang="zh-CN" altLang="en-US" sz="1200" dirty="0"/>
              <a:t>，并进行去重。</a:t>
            </a:r>
            <a:endParaRPr lang="zh-CN" altLang="en-US" dirty="0"/>
          </a:p>
        </p:txBody>
      </p:sp>
    </p:spTree>
    <p:extLst>
      <p:ext uri="{BB962C8B-B14F-4D97-AF65-F5344CB8AC3E}">
        <p14:creationId xmlns:p14="http://schemas.microsoft.com/office/powerpoint/2010/main" val="1419348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a:t>
            </a:r>
            <a:r>
              <a:rPr lang="en-US" altLang="zh-CN" dirty="0" err="1"/>
              <a:t>xorbits</a:t>
            </a:r>
            <a:r>
              <a:rPr lang="zh-CN" altLang="en-US" dirty="0"/>
              <a:t>的实验结果。</a:t>
            </a:r>
            <a:r>
              <a:rPr lang="zh-CN" altLang="en-US" sz="1200" dirty="0">
                <a:solidFill>
                  <a:srgbClr val="191B1F"/>
                </a:solidFill>
                <a:latin typeface="-apple-system"/>
              </a:rPr>
              <a:t>数据集、</a:t>
            </a:r>
            <a:r>
              <a:rPr lang="zh-CN" altLang="en-CN" sz="1200" dirty="0">
                <a:solidFill>
                  <a:srgbClr val="191B1F"/>
                </a:solidFill>
                <a:latin typeface="-apple-system"/>
              </a:rPr>
              <a:t>实验</a:t>
            </a:r>
            <a:r>
              <a:rPr lang="zh-CN" altLang="en-US" sz="1200" dirty="0">
                <a:solidFill>
                  <a:srgbClr val="191B1F"/>
                </a:solidFill>
                <a:latin typeface="-apple-system"/>
              </a:rPr>
              <a:t>设置和硬件配置同</a:t>
            </a:r>
            <a:r>
              <a:rPr lang="en-US" altLang="zh-CN" sz="1200" dirty="0">
                <a:solidFill>
                  <a:srgbClr val="191B1F"/>
                </a:solidFill>
                <a:latin typeface="-apple-system"/>
              </a:rPr>
              <a:t>pandas</a:t>
            </a:r>
            <a:r>
              <a:rPr lang="zh-CN" altLang="en-US" sz="1200" dirty="0">
                <a:solidFill>
                  <a:srgbClr val="191B1F"/>
                </a:solidFill>
                <a:latin typeface="-apple-system"/>
              </a:rPr>
              <a:t>实验。</a:t>
            </a:r>
            <a:r>
              <a:rPr lang="zh-CN" altLang="en-US" sz="1200" b="0" i="0" dirty="0">
                <a:solidFill>
                  <a:srgbClr val="191B1F"/>
                </a:solidFill>
                <a:effectLst/>
                <a:latin typeface="-apple-system"/>
              </a:rPr>
              <a:t>探究了在</a:t>
            </a:r>
            <a:r>
              <a:rPr lang="en-US" altLang="zh-CN" sz="1200" b="0" i="0" dirty="0" err="1">
                <a:solidFill>
                  <a:srgbClr val="191B1F"/>
                </a:solidFill>
                <a:effectLst/>
                <a:latin typeface="-apple-system"/>
              </a:rPr>
              <a:t>Xorbits</a:t>
            </a:r>
            <a:r>
              <a:rPr lang="zh-CN" altLang="en-US" sz="1200" dirty="0">
                <a:solidFill>
                  <a:srgbClr val="191B1F"/>
                </a:solidFill>
                <a:latin typeface="-apple-system"/>
              </a:rPr>
              <a:t>的不同</a:t>
            </a:r>
            <a:r>
              <a:rPr lang="en-US" altLang="zh-CN" sz="1200" dirty="0">
                <a:solidFill>
                  <a:srgbClr val="191B1F"/>
                </a:solidFill>
                <a:latin typeface="-apple-system"/>
              </a:rPr>
              <a:t>chunk</a:t>
            </a:r>
            <a:r>
              <a:rPr lang="zh-CN" altLang="en-US" sz="1200" dirty="0">
                <a:solidFill>
                  <a:srgbClr val="191B1F"/>
                </a:solidFill>
                <a:latin typeface="-apple-system"/>
              </a:rPr>
              <a:t>个数的条件下，数据集去重的时间与文本数据集大小的关系。</a:t>
            </a:r>
            <a:r>
              <a:rPr lang="zh-CN" altLang="en-US" sz="1200" b="0" i="0" dirty="0">
                <a:solidFill>
                  <a:srgbClr val="191B1F"/>
                </a:solidFill>
                <a:effectLst/>
                <a:latin typeface="-apple-system"/>
              </a:rPr>
              <a:t>可以看到，</a:t>
            </a:r>
            <a:r>
              <a:rPr lang="en-US" altLang="zh-CN" sz="1200" b="0" i="0" dirty="0" err="1">
                <a:solidFill>
                  <a:srgbClr val="191B1F"/>
                </a:solidFill>
                <a:effectLst/>
                <a:latin typeface="-apple-system"/>
              </a:rPr>
              <a:t>xorbits</a:t>
            </a:r>
            <a:r>
              <a:rPr lang="zh-CN" altLang="en-US" sz="1200" b="0" i="0" dirty="0">
                <a:solidFill>
                  <a:srgbClr val="191B1F"/>
                </a:solidFill>
                <a:effectLst/>
                <a:latin typeface="-apple-system"/>
              </a:rPr>
              <a:t>在</a:t>
            </a:r>
            <a:r>
              <a:rPr lang="en-US" altLang="zh-CN" sz="1200" b="0" i="0" dirty="0" err="1">
                <a:solidFill>
                  <a:srgbClr val="191B1F"/>
                </a:solidFill>
                <a:effectLst/>
                <a:latin typeface="-apple-system"/>
              </a:rPr>
              <a:t>n_partition</a:t>
            </a:r>
            <a:r>
              <a:rPr lang="zh-CN" altLang="en-US" sz="1200" b="0" i="0" dirty="0">
                <a:solidFill>
                  <a:srgbClr val="191B1F"/>
                </a:solidFill>
                <a:effectLst/>
                <a:latin typeface="-apple-system"/>
              </a:rPr>
              <a:t>为</a:t>
            </a:r>
            <a:r>
              <a:rPr lang="en-US" altLang="zh-CN" sz="1200" b="0" i="0" dirty="0">
                <a:solidFill>
                  <a:srgbClr val="191B1F"/>
                </a:solidFill>
                <a:effectLst/>
                <a:latin typeface="-apple-system"/>
              </a:rPr>
              <a:t>64</a:t>
            </a:r>
            <a:r>
              <a:rPr lang="zh-CN" altLang="en-US" sz="1200" b="0" i="0" dirty="0">
                <a:solidFill>
                  <a:srgbClr val="191B1F"/>
                </a:solidFill>
                <a:effectLst/>
                <a:latin typeface="-apple-system"/>
              </a:rPr>
              <a:t>的情况下，</a:t>
            </a:r>
            <a:r>
              <a:rPr lang="en-US" altLang="zh-CN" sz="1200" b="0" i="0" dirty="0">
                <a:solidFill>
                  <a:srgbClr val="191B1F"/>
                </a:solidFill>
                <a:effectLst/>
                <a:latin typeface="-apple-system"/>
              </a:rPr>
              <a:t>200000</a:t>
            </a:r>
            <a:r>
              <a:rPr lang="zh-CN" altLang="en-US" sz="1200" b="0" i="0" dirty="0">
                <a:solidFill>
                  <a:srgbClr val="191B1F"/>
                </a:solidFill>
                <a:effectLst/>
                <a:latin typeface="-apple-system"/>
              </a:rPr>
              <a:t>行数据的去重只需要不到</a:t>
            </a:r>
            <a:r>
              <a:rPr lang="en-US" altLang="zh-CN" sz="1200" b="0" i="0" dirty="0">
                <a:solidFill>
                  <a:srgbClr val="191B1F"/>
                </a:solidFill>
                <a:effectLst/>
                <a:latin typeface="-apple-system"/>
              </a:rPr>
              <a:t>100s</a:t>
            </a:r>
            <a:r>
              <a:rPr lang="zh-CN" altLang="en-US" sz="1200" b="0" i="0" dirty="0">
                <a:solidFill>
                  <a:srgbClr val="191B1F"/>
                </a:solidFill>
                <a:effectLst/>
                <a:latin typeface="-apple-system"/>
              </a:rPr>
              <a:t>，但是在单线程下，处理速度将近</a:t>
            </a:r>
            <a:r>
              <a:rPr lang="en-US" altLang="zh-CN" sz="1200" b="0" i="0" dirty="0">
                <a:solidFill>
                  <a:srgbClr val="191B1F"/>
                </a:solidFill>
                <a:effectLst/>
                <a:latin typeface="-apple-system"/>
              </a:rPr>
              <a:t>1000s</a:t>
            </a:r>
            <a:r>
              <a:rPr lang="zh-CN" altLang="en-US" sz="1200" b="0" i="0" dirty="0">
                <a:solidFill>
                  <a:srgbClr val="191B1F"/>
                </a:solidFill>
                <a:effectLst/>
                <a:latin typeface="-apple-system"/>
              </a:rPr>
              <a:t>，与</a:t>
            </a:r>
            <a:r>
              <a:rPr lang="en-US" altLang="zh-CN" sz="1200" b="0" i="0" dirty="0">
                <a:solidFill>
                  <a:srgbClr val="191B1F"/>
                </a:solidFill>
                <a:effectLst/>
                <a:latin typeface="-apple-system"/>
              </a:rPr>
              <a:t>pandas</a:t>
            </a:r>
            <a:r>
              <a:rPr lang="zh-CN" altLang="en-US" sz="1200" b="0" i="0" dirty="0">
                <a:solidFill>
                  <a:srgbClr val="191B1F"/>
                </a:solidFill>
                <a:effectLst/>
                <a:latin typeface="-apple-system"/>
              </a:rPr>
              <a:t>几乎一摸一样。因此，</a:t>
            </a:r>
            <a:r>
              <a:rPr lang="en-US" altLang="zh-CN" sz="1200" b="0" i="0" dirty="0" err="1">
                <a:solidFill>
                  <a:srgbClr val="191B1F"/>
                </a:solidFill>
                <a:effectLst/>
                <a:latin typeface="-apple-system"/>
              </a:rPr>
              <a:t>Xorbits</a:t>
            </a:r>
            <a:r>
              <a:rPr lang="zh-CN" altLang="en-US" sz="1200" b="0" i="0" dirty="0">
                <a:solidFill>
                  <a:srgbClr val="191B1F"/>
                </a:solidFill>
                <a:effectLst/>
                <a:latin typeface="-apple-system"/>
              </a:rPr>
              <a:t>的优化使得处理速度在大规模数据的情况下，真正地实现分布式优化。</a:t>
            </a:r>
            <a:endParaRPr lang="en-US" altLang="zh-CN" sz="1200" dirty="0">
              <a:solidFill>
                <a:srgbClr val="191B1F"/>
              </a:solidFill>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191B1F"/>
              </a:solidFill>
              <a:latin typeface="-apple-system"/>
            </a:endParaRPr>
          </a:p>
          <a:p>
            <a:endParaRPr lang="zh-CN" altLang="en-US" dirty="0"/>
          </a:p>
        </p:txBody>
      </p:sp>
    </p:spTree>
    <p:extLst>
      <p:ext uri="{BB962C8B-B14F-4D97-AF65-F5344CB8AC3E}">
        <p14:creationId xmlns:p14="http://schemas.microsoft.com/office/powerpoint/2010/main" val="16132048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a:t>
            </a:r>
            <a:r>
              <a:rPr lang="en-US" altLang="zh-CN" dirty="0" err="1"/>
              <a:t>xorbits</a:t>
            </a:r>
            <a:r>
              <a:rPr lang="zh-CN" altLang="en-US" dirty="0"/>
              <a:t>与</a:t>
            </a:r>
            <a:r>
              <a:rPr lang="en-US" altLang="zh-CN" dirty="0">
                <a:ea typeface="Hei" pitchFamily="2" charset="-122"/>
              </a:rPr>
              <a:t>Pandas</a:t>
            </a:r>
            <a:r>
              <a:rPr lang="zh-CN" altLang="en-US" dirty="0">
                <a:ea typeface="Hei" pitchFamily="2" charset="-122"/>
              </a:rPr>
              <a:t>和</a:t>
            </a:r>
            <a:r>
              <a:rPr lang="en-US" altLang="zh-CN" dirty="0" err="1">
                <a:ea typeface="Hei" pitchFamily="2" charset="-122"/>
              </a:rPr>
              <a:t>dask</a:t>
            </a:r>
            <a:r>
              <a:rPr lang="zh-CN" altLang="en-US" dirty="0">
                <a:ea typeface="Hei" pitchFamily="2" charset="-122"/>
              </a:rPr>
              <a:t>对比的结果，可以看到</a:t>
            </a:r>
            <a:r>
              <a:rPr lang="en-US" altLang="zh-CN" dirty="0" err="1">
                <a:ea typeface="Hei" pitchFamily="2" charset="-122"/>
              </a:rPr>
              <a:t>xorbits</a:t>
            </a:r>
            <a:r>
              <a:rPr lang="zh-CN" altLang="en-US" dirty="0">
                <a:ea typeface="Hei" pitchFamily="2" charset="-122"/>
              </a:rPr>
              <a:t>在</a:t>
            </a:r>
            <a:r>
              <a:rPr lang="en-US" altLang="zh-CN" dirty="0">
                <a:ea typeface="Hei" pitchFamily="2" charset="-122"/>
              </a:rPr>
              <a:t>64</a:t>
            </a:r>
            <a:r>
              <a:rPr lang="zh-CN" altLang="en-US" dirty="0">
                <a:ea typeface="Hei" pitchFamily="2" charset="-122"/>
              </a:rPr>
              <a:t>个</a:t>
            </a:r>
            <a:r>
              <a:rPr lang="en-US" altLang="zh-CN" dirty="0">
                <a:ea typeface="Hei" pitchFamily="2" charset="-122"/>
              </a:rPr>
              <a:t>chunk</a:t>
            </a:r>
            <a:r>
              <a:rPr lang="zh-CN" altLang="en-US" dirty="0">
                <a:ea typeface="Hei" pitchFamily="2" charset="-122"/>
              </a:rPr>
              <a:t>的情况下，耗时是最短的，</a:t>
            </a:r>
            <a:r>
              <a:rPr lang="en-CN" dirty="0"/>
              <a:t>约为Pandas单核实现的</a:t>
            </a:r>
            <a:r>
              <a:rPr lang="en-US" altLang="zh-CN" dirty="0"/>
              <a:t>1/10</a:t>
            </a:r>
            <a:endParaRPr lang="en-CN" dirty="0"/>
          </a:p>
          <a:p>
            <a:endParaRPr lang="zh-CN" altLang="en-US" dirty="0"/>
          </a:p>
        </p:txBody>
      </p:sp>
    </p:spTree>
    <p:extLst>
      <p:ext uri="{BB962C8B-B14F-4D97-AF65-F5344CB8AC3E}">
        <p14:creationId xmlns:p14="http://schemas.microsoft.com/office/powerpoint/2010/main" val="1084292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228600" indent="-228600">
              <a:buAutoNum type="arabicPeriod"/>
            </a:pPr>
            <a:r>
              <a:rPr lang="zh-CN" altLang="en-US" dirty="0"/>
              <a:t>刚刚</a:t>
            </a:r>
            <a:r>
              <a:rPr lang="en-US" altLang="zh-CN" dirty="0" err="1"/>
              <a:t>xorbits</a:t>
            </a:r>
            <a:r>
              <a:rPr lang="zh-CN" altLang="en-US" dirty="0"/>
              <a:t>的实现有一个明显的缺点，就是</a:t>
            </a:r>
            <a:r>
              <a:rPr lang="en-US" altLang="zh-CN" dirty="0"/>
              <a:t>remote</a:t>
            </a:r>
            <a:r>
              <a:rPr lang="zh-CN" altLang="en-US" dirty="0"/>
              <a:t> </a:t>
            </a:r>
            <a:r>
              <a:rPr lang="en-US" altLang="zh-CN" dirty="0"/>
              <a:t>object</a:t>
            </a:r>
            <a:r>
              <a:rPr lang="zh-CN" altLang="en-US" dirty="0"/>
              <a:t>与各个</a:t>
            </a:r>
            <a:r>
              <a:rPr lang="en-US" altLang="zh-CN" dirty="0"/>
              <a:t>worker</a:t>
            </a:r>
            <a:r>
              <a:rPr lang="zh-CN" altLang="en-US" dirty="0"/>
              <a:t>的通信是串行的因此，。我们进一步的对</a:t>
            </a:r>
            <a:r>
              <a:rPr lang="en-US" altLang="zh-CN" dirty="0" err="1"/>
              <a:t>xorbits</a:t>
            </a:r>
            <a:r>
              <a:rPr lang="zh-CN" altLang="en-US" dirty="0"/>
              <a:t>的实现进行了改进</a:t>
            </a:r>
            <a:endParaRPr lang="en-US" altLang="zh-CN" dirty="0"/>
          </a:p>
          <a:p>
            <a:pPr marL="228600" indent="-228600">
              <a:buAutoNum type="arabicPeriod"/>
            </a:pPr>
            <a:endParaRPr lang="en-US" altLang="zh-CN" dirty="0"/>
          </a:p>
          <a:p>
            <a:pPr marL="228600" indent="-228600">
              <a:buAutoNum type="arabicPeriod"/>
            </a:pPr>
            <a:r>
              <a:rPr lang="zh-CN" altLang="en-CN" dirty="0"/>
              <a:t>将</a:t>
            </a:r>
            <a:r>
              <a:rPr lang="en-US" altLang="zh-CN" dirty="0"/>
              <a:t>Union</a:t>
            </a:r>
            <a:r>
              <a:rPr lang="zh-CN" altLang="en-US" dirty="0"/>
              <a:t> </a:t>
            </a:r>
            <a:r>
              <a:rPr lang="en-US" altLang="zh-CN" dirty="0"/>
              <a:t>Find</a:t>
            </a:r>
            <a:r>
              <a:rPr lang="zh-CN" altLang="en-US" dirty="0"/>
              <a:t>的实现写到每个</a:t>
            </a:r>
            <a:r>
              <a:rPr lang="en-US" altLang="zh-CN" dirty="0"/>
              <a:t>worker</a:t>
            </a:r>
            <a:r>
              <a:rPr lang="zh-CN" altLang="en-US" dirty="0"/>
              <a:t>上，这样每个</a:t>
            </a:r>
            <a:r>
              <a:rPr lang="en-US" altLang="zh-CN" dirty="0"/>
              <a:t>worker</a:t>
            </a:r>
            <a:r>
              <a:rPr lang="zh-CN" altLang="en-US" dirty="0"/>
              <a:t>可以独立的进行</a:t>
            </a:r>
            <a:r>
              <a:rPr lang="en-US" altLang="zh-CN" dirty="0"/>
              <a:t>union</a:t>
            </a:r>
            <a:r>
              <a:rPr lang="zh-CN" altLang="en-US" dirty="0"/>
              <a:t> </a:t>
            </a:r>
            <a:r>
              <a:rPr lang="en-US" altLang="zh-CN" dirty="0"/>
              <a:t>find</a:t>
            </a:r>
            <a:r>
              <a:rPr lang="zh-CN" altLang="en-US" dirty="0"/>
              <a:t>，输出一个子</a:t>
            </a:r>
            <a:r>
              <a:rPr lang="en-US" altLang="zh-CN" dirty="0"/>
              <a:t>union</a:t>
            </a:r>
            <a:r>
              <a:rPr lang="zh-CN" altLang="en-US" dirty="0"/>
              <a:t> </a:t>
            </a:r>
            <a:r>
              <a:rPr lang="en-US" altLang="zh-CN" dirty="0"/>
              <a:t>find</a:t>
            </a:r>
            <a:r>
              <a:rPr lang="zh-CN" altLang="en-US" dirty="0"/>
              <a:t>的结果。同时每一个</a:t>
            </a:r>
            <a:r>
              <a:rPr lang="en-US" altLang="zh-CN" dirty="0"/>
              <a:t>worker</a:t>
            </a:r>
            <a:r>
              <a:rPr lang="zh-CN" altLang="en-US" dirty="0"/>
              <a:t>的</a:t>
            </a:r>
            <a:r>
              <a:rPr lang="en-US" altLang="zh-CN" dirty="0"/>
              <a:t>union</a:t>
            </a:r>
            <a:r>
              <a:rPr lang="zh-CN" altLang="en-US" dirty="0"/>
              <a:t> </a:t>
            </a:r>
            <a:r>
              <a:rPr lang="en-US" altLang="zh-CN" dirty="0"/>
              <a:t>find</a:t>
            </a:r>
            <a:r>
              <a:rPr lang="zh-CN" altLang="en-US" dirty="0"/>
              <a:t>是采用可选择的</a:t>
            </a:r>
            <a:r>
              <a:rPr lang="en-US" altLang="zh-CN" dirty="0"/>
              <a:t>tree</a:t>
            </a:r>
            <a:r>
              <a:rPr lang="zh-CN" altLang="en-US" dirty="0"/>
              <a:t>的方式计算，这样如果单个</a:t>
            </a:r>
            <a:r>
              <a:rPr lang="en-US" altLang="zh-CN" dirty="0"/>
              <a:t>worker</a:t>
            </a:r>
            <a:r>
              <a:rPr lang="zh-CN" altLang="en-US" dirty="0"/>
              <a:t>的多核能力比较强，可以更快的计算</a:t>
            </a:r>
            <a:r>
              <a:rPr lang="en-US" altLang="zh-CN" dirty="0"/>
              <a:t>Union</a:t>
            </a:r>
            <a:r>
              <a:rPr lang="zh-CN" altLang="en-US" dirty="0"/>
              <a:t> </a:t>
            </a:r>
            <a:r>
              <a:rPr lang="en-US" altLang="zh-CN" dirty="0"/>
              <a:t>Find</a:t>
            </a:r>
            <a:r>
              <a:rPr lang="zh-CN" altLang="en-US" dirty="0"/>
              <a:t>。</a:t>
            </a:r>
            <a:endParaRPr lang="en-US" altLang="zh-CN" dirty="0"/>
          </a:p>
          <a:p>
            <a:pPr marL="228600" indent="-228600">
              <a:buAutoNum type="arabicPeriod"/>
            </a:pPr>
            <a:r>
              <a:rPr lang="en-US" altLang="zh-CN" dirty="0"/>
              <a:t>Union</a:t>
            </a:r>
            <a:r>
              <a:rPr lang="zh-CN" altLang="en-US" dirty="0"/>
              <a:t> </a:t>
            </a:r>
            <a:r>
              <a:rPr lang="en-US" altLang="zh-CN" dirty="0"/>
              <a:t>Find</a:t>
            </a:r>
            <a:r>
              <a:rPr lang="zh-CN" altLang="en-US" dirty="0"/>
              <a:t>改成用</a:t>
            </a:r>
            <a:r>
              <a:rPr lang="en-US" altLang="zh-CN" dirty="0" err="1"/>
              <a:t>Cython</a:t>
            </a:r>
            <a:r>
              <a:rPr lang="zh-CN" altLang="en-US" dirty="0"/>
              <a:t>实现加速。</a:t>
            </a:r>
            <a:endParaRPr lang="en-US" altLang="zh-CN" dirty="0"/>
          </a:p>
          <a:p>
            <a:pPr marL="228600" indent="-228600">
              <a:buAutoNum type="arabicPeriod"/>
            </a:pPr>
            <a:r>
              <a:rPr lang="zh-CN" altLang="en-US" dirty="0"/>
              <a:t>最终的全局的</a:t>
            </a:r>
            <a:r>
              <a:rPr lang="en-US" altLang="zh-CN" dirty="0"/>
              <a:t>Union</a:t>
            </a:r>
            <a:r>
              <a:rPr lang="zh-CN" altLang="en-US" dirty="0"/>
              <a:t> </a:t>
            </a:r>
            <a:r>
              <a:rPr lang="en-US" altLang="zh-CN" dirty="0"/>
              <a:t>Find</a:t>
            </a:r>
            <a:r>
              <a:rPr lang="zh-CN" altLang="en-US" dirty="0"/>
              <a:t>不再是</a:t>
            </a:r>
            <a:r>
              <a:rPr lang="en-US" altLang="zh-CN" dirty="0"/>
              <a:t>remote</a:t>
            </a:r>
            <a:r>
              <a:rPr lang="zh-CN" altLang="en-US" dirty="0"/>
              <a:t> </a:t>
            </a:r>
            <a:r>
              <a:rPr lang="en-US" altLang="zh-CN" dirty="0"/>
              <a:t>object</a:t>
            </a:r>
            <a:r>
              <a:rPr lang="zh-CN" altLang="en-US" dirty="0"/>
              <a:t>，而是在一个</a:t>
            </a:r>
            <a:r>
              <a:rPr lang="en-US" altLang="zh-CN" dirty="0"/>
              <a:t>worker</a:t>
            </a:r>
            <a:r>
              <a:rPr lang="zh-CN" altLang="en-US" dirty="0"/>
              <a:t>上实现多个</a:t>
            </a:r>
            <a:r>
              <a:rPr lang="en-US" altLang="zh-CN" dirty="0"/>
              <a:t>Union</a:t>
            </a:r>
            <a:r>
              <a:rPr lang="zh-CN" altLang="en-US" dirty="0"/>
              <a:t> </a:t>
            </a:r>
            <a:r>
              <a:rPr lang="en-US" altLang="zh-CN" dirty="0"/>
              <a:t>Find</a:t>
            </a:r>
            <a:r>
              <a:rPr lang="zh-CN" altLang="en-US" dirty="0"/>
              <a:t>聚合成一个大的</a:t>
            </a:r>
            <a:r>
              <a:rPr lang="en-US" altLang="zh-CN" dirty="0"/>
              <a:t>Union</a:t>
            </a:r>
            <a:r>
              <a:rPr lang="zh-CN" altLang="en-US" dirty="0"/>
              <a:t> </a:t>
            </a:r>
            <a:r>
              <a:rPr lang="en-US" altLang="zh-CN" dirty="0"/>
              <a:t>Find</a:t>
            </a:r>
            <a:r>
              <a:rPr lang="zh-CN" altLang="en-US" dirty="0"/>
              <a:t>；这样有三个好处：（</a:t>
            </a:r>
            <a:r>
              <a:rPr lang="en-US" altLang="zh-CN" dirty="0"/>
              <a:t>1</a:t>
            </a:r>
            <a:r>
              <a:rPr lang="zh-CN" altLang="en-US" dirty="0"/>
              <a:t>） </a:t>
            </a:r>
            <a:r>
              <a:rPr lang="en-US" altLang="zh-CN" dirty="0"/>
              <a:t>worker</a:t>
            </a:r>
            <a:r>
              <a:rPr lang="zh-CN" altLang="en-US" dirty="0"/>
              <a:t>间的通信比</a:t>
            </a:r>
            <a:r>
              <a:rPr lang="en-US" altLang="zh-CN" dirty="0"/>
              <a:t>worker</a:t>
            </a:r>
            <a:r>
              <a:rPr lang="zh-CN" altLang="en-US" dirty="0"/>
              <a:t>与</a:t>
            </a:r>
            <a:r>
              <a:rPr lang="en-US" altLang="zh-CN" dirty="0"/>
              <a:t>remote</a:t>
            </a:r>
            <a:r>
              <a:rPr lang="zh-CN" altLang="en-US" dirty="0"/>
              <a:t> </a:t>
            </a:r>
            <a:r>
              <a:rPr lang="en-US" altLang="zh-CN" dirty="0"/>
              <a:t>object</a:t>
            </a:r>
            <a:r>
              <a:rPr lang="zh-CN" altLang="en-US" dirty="0"/>
              <a:t>的通信时间短。（</a:t>
            </a:r>
            <a:r>
              <a:rPr lang="en-US" altLang="zh-CN" dirty="0"/>
              <a:t>2</a:t>
            </a:r>
            <a:r>
              <a:rPr lang="zh-CN" altLang="en-US" dirty="0"/>
              <a:t>）这样充当最终合并</a:t>
            </a:r>
            <a:r>
              <a:rPr lang="en-US" altLang="zh-CN" dirty="0"/>
              <a:t>Union</a:t>
            </a:r>
            <a:r>
              <a:rPr lang="zh-CN" altLang="en-US" dirty="0"/>
              <a:t>的</a:t>
            </a:r>
            <a:r>
              <a:rPr lang="en-US" altLang="zh-CN" dirty="0"/>
              <a:t>worker</a:t>
            </a:r>
            <a:r>
              <a:rPr lang="zh-CN" altLang="en-US" dirty="0"/>
              <a:t>就不用与自己传输数据了。（</a:t>
            </a:r>
            <a:r>
              <a:rPr lang="en-US" altLang="zh-CN" dirty="0"/>
              <a:t>3</a:t>
            </a:r>
            <a:r>
              <a:rPr lang="zh-CN" altLang="en-US" dirty="0"/>
              <a:t>）合并多个</a:t>
            </a:r>
            <a:r>
              <a:rPr lang="en-US" altLang="zh-CN" dirty="0"/>
              <a:t>Union</a:t>
            </a:r>
            <a:r>
              <a:rPr lang="zh-CN" altLang="en-US" dirty="0"/>
              <a:t> </a:t>
            </a:r>
            <a:r>
              <a:rPr lang="en-US" altLang="zh-CN" dirty="0"/>
              <a:t>Find</a:t>
            </a:r>
            <a:r>
              <a:rPr lang="zh-CN" altLang="en-US" dirty="0"/>
              <a:t>比合并其所有的元素效率高。</a:t>
            </a:r>
          </a:p>
        </p:txBody>
      </p:sp>
    </p:spTree>
    <p:extLst>
      <p:ext uri="{BB962C8B-B14F-4D97-AF65-F5344CB8AC3E}">
        <p14:creationId xmlns:p14="http://schemas.microsoft.com/office/powerpoint/2010/main" val="2638283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首先是背景介绍</a:t>
            </a: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3</a:t>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a:t>
            </a:r>
            <a:r>
              <a:rPr lang="en-US" altLang="zh-CN" dirty="0" err="1"/>
              <a:t>xortbis</a:t>
            </a:r>
            <a:r>
              <a:rPr lang="zh-CN" altLang="en-US" dirty="0"/>
              <a:t>的优化前后对比的实验结果，同一个颜色的实现和虚线分别代表了优化前和优化后的结果。可以看到，去重的速度</a:t>
            </a:r>
            <a:r>
              <a:rPr lang="zh-CN" altLang="en-CN" sz="1200" dirty="0">
                <a:solidFill>
                  <a:srgbClr val="191B1F"/>
                </a:solidFill>
                <a:latin typeface="-apple-system"/>
              </a:rPr>
              <a:t>速度</a:t>
            </a:r>
            <a:r>
              <a:rPr lang="zh-CN" altLang="en-US" sz="1200" dirty="0">
                <a:solidFill>
                  <a:srgbClr val="191B1F"/>
                </a:solidFill>
                <a:latin typeface="-apple-system"/>
              </a:rPr>
              <a:t>相比于优化前提升了近一倍，即便在单核上也有一定的提升。</a:t>
            </a:r>
            <a:endParaRPr lang="en-US" altLang="zh-CN" sz="1200" dirty="0">
              <a:solidFill>
                <a:srgbClr val="191B1F"/>
              </a:solidFill>
              <a:latin typeface="-apple-system"/>
            </a:endParaRPr>
          </a:p>
          <a:p>
            <a:endParaRPr lang="zh-CN" altLang="en-US" dirty="0"/>
          </a:p>
        </p:txBody>
      </p:sp>
    </p:spTree>
    <p:extLst>
      <p:ext uri="{BB962C8B-B14F-4D97-AF65-F5344CB8AC3E}">
        <p14:creationId xmlns:p14="http://schemas.microsoft.com/office/powerpoint/2010/main" val="40915350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最后，我们用优化后的</a:t>
            </a:r>
            <a:r>
              <a:rPr lang="en-US" altLang="zh-CN" dirty="0" err="1"/>
              <a:t>xorbits</a:t>
            </a:r>
            <a:r>
              <a:rPr lang="zh-CN" altLang="en-US" dirty="0"/>
              <a:t>实现在超大规模文本数据集进行了去重实验</a:t>
            </a: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31</a:t>
            </a:fld>
            <a:endParaRPr kumimoji="1" lang="zh-CN" altLang="en-US"/>
          </a:p>
        </p:txBody>
      </p:sp>
    </p:spTree>
    <p:extLst>
      <p:ext uri="{BB962C8B-B14F-4D97-AF65-F5344CB8AC3E}">
        <p14:creationId xmlns:p14="http://schemas.microsoft.com/office/powerpoint/2010/main" val="1610447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我们选择了</a:t>
            </a:r>
            <a:r>
              <a:rPr lang="en-CN" altLang="zh-CN" sz="1200" dirty="0">
                <a:solidFill>
                  <a:srgbClr val="191B1F"/>
                </a:solidFill>
                <a:latin typeface="-apple-system"/>
                <a:hlinkClick r:id="rId3"/>
              </a:rPr>
              <a:t>OSCAR</a:t>
            </a:r>
            <a:r>
              <a:rPr lang="zh-CN" altLang="en-US" sz="1200" dirty="0">
                <a:solidFill>
                  <a:srgbClr val="191B1F"/>
                </a:solidFill>
                <a:latin typeface="-apple-system"/>
                <a:hlinkClick r:id="rId3"/>
              </a:rPr>
              <a:t> </a:t>
            </a:r>
            <a:r>
              <a:rPr lang="en-US" altLang="zh-CN" sz="1200" dirty="0">
                <a:solidFill>
                  <a:srgbClr val="191B1F"/>
                </a:solidFill>
                <a:latin typeface="-apple-system"/>
                <a:hlinkClick r:id="rId3"/>
              </a:rPr>
              <a:t>2201</a:t>
            </a:r>
            <a:r>
              <a:rPr lang="zh-CN" altLang="en-US" sz="1200" dirty="0">
                <a:solidFill>
                  <a:srgbClr val="191B1F"/>
                </a:solidFill>
                <a:latin typeface="-apple-system"/>
              </a:rPr>
              <a:t>的中文数据集，他总共有</a:t>
            </a:r>
            <a:r>
              <a:rPr lang="en-US" altLang="zh-CN" sz="1200" dirty="0">
                <a:solidFill>
                  <a:srgbClr val="191B1F"/>
                </a:solidFill>
                <a:latin typeface="-apple-system"/>
              </a:rPr>
              <a:t>900.9 GB</a:t>
            </a:r>
            <a:r>
              <a:rPr lang="zh-CN" altLang="en-US" sz="1200" dirty="0">
                <a:solidFill>
                  <a:srgbClr val="191B1F"/>
                </a:solidFill>
                <a:latin typeface="-apple-system"/>
              </a:rPr>
              <a:t>，共</a:t>
            </a:r>
            <a:r>
              <a:rPr lang="en-US" altLang="zh-CN" sz="1200" dirty="0">
                <a:solidFill>
                  <a:srgbClr val="191B1F"/>
                </a:solidFill>
                <a:latin typeface="-apple-system"/>
              </a:rPr>
              <a:t>56524518</a:t>
            </a:r>
            <a:r>
              <a:rPr lang="zh-CN" altLang="en-US" sz="1200" b="0" i="0" dirty="0">
                <a:solidFill>
                  <a:srgbClr val="191B1F"/>
                </a:solidFill>
                <a:effectLst/>
                <a:latin typeface="-apple-system"/>
              </a:rPr>
              <a:t>行。我们选取了其中</a:t>
            </a:r>
            <a:r>
              <a:rPr lang="en-US" altLang="zh-CN" sz="1200" b="0" i="0" dirty="0">
                <a:solidFill>
                  <a:srgbClr val="191B1F"/>
                </a:solidFill>
                <a:effectLst/>
                <a:latin typeface="-apple-system"/>
              </a:rPr>
              <a:t>500GB</a:t>
            </a:r>
            <a:r>
              <a:rPr lang="zh-CN" altLang="en-US" sz="1200" b="0" i="0" dirty="0">
                <a:solidFill>
                  <a:srgbClr val="191B1F"/>
                </a:solidFill>
                <a:effectLst/>
                <a:latin typeface="-apple-system"/>
              </a:rPr>
              <a:t>的数据，共</a:t>
            </a:r>
            <a:r>
              <a:rPr lang="en-US" altLang="zh-CN" sz="1200" b="0" i="0" dirty="0">
                <a:solidFill>
                  <a:srgbClr val="191B1F"/>
                </a:solidFill>
                <a:effectLst/>
                <a:latin typeface="-apple-system"/>
              </a:rPr>
              <a:t>31385092</a:t>
            </a:r>
            <a:r>
              <a:rPr lang="zh-CN" altLang="en-US" sz="1200" b="0" i="0" dirty="0">
                <a:solidFill>
                  <a:srgbClr val="191B1F"/>
                </a:solidFill>
                <a:effectLst/>
                <a:latin typeface="-apple-system"/>
              </a:rPr>
              <a:t>行。</a:t>
            </a:r>
            <a:br>
              <a:rPr lang="en-US" altLang="zh-CN" sz="1200" b="0" i="0" dirty="0">
                <a:solidFill>
                  <a:srgbClr val="191B1F"/>
                </a:solidFill>
                <a:effectLst/>
                <a:latin typeface="-apple-system"/>
              </a:rPr>
            </a:br>
            <a:r>
              <a:rPr lang="zh-CN" altLang="en-US" sz="1200" b="0" i="0" dirty="0">
                <a:solidFill>
                  <a:srgbClr val="191B1F"/>
                </a:solidFill>
                <a:effectLst/>
                <a:latin typeface="-apple-system"/>
              </a:rPr>
              <a:t>我们的实验机器选择了</a:t>
            </a:r>
            <a:r>
              <a:rPr lang="en-US" altLang="zh-CN" sz="1200" b="0" i="0" dirty="0">
                <a:solidFill>
                  <a:srgbClr val="191B1F"/>
                </a:solidFill>
                <a:effectLst/>
                <a:latin typeface="-apple-system"/>
              </a:rPr>
              <a:t>15</a:t>
            </a:r>
            <a:r>
              <a:rPr lang="zh-CN" altLang="en-US" sz="1200" b="0" i="0" dirty="0">
                <a:solidFill>
                  <a:srgbClr val="191B1F"/>
                </a:solidFill>
                <a:effectLst/>
                <a:latin typeface="-apple-system"/>
              </a:rPr>
              <a:t>台</a:t>
            </a:r>
            <a:r>
              <a:rPr lang="en-US" altLang="zh-CN" sz="1200" b="0" i="0" dirty="0">
                <a:solidFill>
                  <a:srgbClr val="191B1F"/>
                </a:solidFill>
                <a:effectLst/>
                <a:latin typeface="-apple-system"/>
              </a:rPr>
              <a:t>AWS</a:t>
            </a:r>
            <a:r>
              <a:rPr lang="zh-CN" altLang="en-US" sz="1200" b="0" i="0" dirty="0">
                <a:solidFill>
                  <a:srgbClr val="191B1F"/>
                </a:solidFill>
                <a:effectLst/>
                <a:latin typeface="-apple-system"/>
              </a:rPr>
              <a:t>的</a:t>
            </a:r>
            <a:r>
              <a:rPr lang="en-US" altLang="zh-CN" sz="1200" dirty="0">
                <a:solidFill>
                  <a:srgbClr val="191B1F"/>
                </a:solidFill>
                <a:latin typeface="-apple-system"/>
              </a:rPr>
              <a:t>R6i.8x</a:t>
            </a:r>
            <a:r>
              <a:rPr lang="zh-CN" altLang="en-US" sz="1200" dirty="0">
                <a:solidFill>
                  <a:srgbClr val="191B1F"/>
                </a:solidFill>
                <a:latin typeface="-apple-system"/>
              </a:rPr>
              <a:t>的机器，其中每台机器的配置如下表，共有</a:t>
            </a:r>
            <a:r>
              <a:rPr lang="en-US" altLang="zh-CN" sz="1200" dirty="0">
                <a:solidFill>
                  <a:srgbClr val="191B1F"/>
                </a:solidFill>
                <a:latin typeface="-apple-system"/>
              </a:rPr>
              <a:t>32</a:t>
            </a:r>
            <a:r>
              <a:rPr lang="zh-CN" altLang="en-US" sz="1200" dirty="0">
                <a:solidFill>
                  <a:srgbClr val="191B1F"/>
                </a:solidFill>
                <a:latin typeface="-apple-system"/>
              </a:rPr>
              <a:t>个</a:t>
            </a:r>
            <a:r>
              <a:rPr lang="en-US" altLang="zh-CN" sz="1200" dirty="0">
                <a:solidFill>
                  <a:srgbClr val="191B1F"/>
                </a:solidFill>
                <a:latin typeface="-apple-system"/>
              </a:rPr>
              <a:t>vCPU</a:t>
            </a:r>
            <a:r>
              <a:rPr lang="zh-CN" altLang="en-US" sz="1200" dirty="0">
                <a:solidFill>
                  <a:srgbClr val="191B1F"/>
                </a:solidFill>
                <a:latin typeface="-apple-system"/>
              </a:rPr>
              <a:t>，总共内存是</a:t>
            </a:r>
            <a:r>
              <a:rPr lang="en-CN" dirty="0"/>
              <a:t>256GB</a:t>
            </a:r>
            <a:r>
              <a:rPr lang="zh-CN" altLang="en-US" dirty="0"/>
              <a:t>。</a:t>
            </a:r>
            <a:endParaRPr lang="en-CN" dirty="0"/>
          </a:p>
        </p:txBody>
      </p:sp>
    </p:spTree>
    <p:extLst>
      <p:ext uri="{BB962C8B-B14F-4D97-AF65-F5344CB8AC3E}">
        <p14:creationId xmlns:p14="http://schemas.microsoft.com/office/powerpoint/2010/main" val="15956419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这是我们的实验结果，我们测试了</a:t>
            </a:r>
            <a:r>
              <a:rPr lang="en-US" altLang="zh-CN" dirty="0"/>
              <a:t>5</a:t>
            </a:r>
            <a:r>
              <a:rPr lang="zh-CN" altLang="en-US" dirty="0"/>
              <a:t>台、</a:t>
            </a:r>
            <a:r>
              <a:rPr lang="en-US" altLang="zh-CN" dirty="0"/>
              <a:t>7</a:t>
            </a:r>
            <a:r>
              <a:rPr lang="zh-CN" altLang="en-US" dirty="0"/>
              <a:t>台、</a:t>
            </a:r>
            <a:r>
              <a:rPr lang="en-US" altLang="zh-CN" dirty="0"/>
              <a:t>10</a:t>
            </a:r>
            <a:r>
              <a:rPr lang="zh-CN" altLang="en-US" dirty="0"/>
              <a:t>台、</a:t>
            </a:r>
            <a:r>
              <a:rPr lang="en-US" altLang="zh-CN" dirty="0"/>
              <a:t>15</a:t>
            </a:r>
            <a:r>
              <a:rPr lang="zh-CN" altLang="en-US" dirty="0"/>
              <a:t>台机器对于</a:t>
            </a:r>
            <a:r>
              <a:rPr lang="en-US" altLang="zh-CN" dirty="0"/>
              <a:t>500GB</a:t>
            </a:r>
            <a:r>
              <a:rPr lang="zh-CN" altLang="en-US" dirty="0"/>
              <a:t>数据的去重时间，可以看到，在</a:t>
            </a:r>
            <a:r>
              <a:rPr lang="en-US" altLang="zh-CN" dirty="0"/>
              <a:t>15</a:t>
            </a:r>
            <a:r>
              <a:rPr lang="zh-CN" altLang="en-US" dirty="0"/>
              <a:t>台机器的配置下，去重</a:t>
            </a:r>
            <a:r>
              <a:rPr lang="en-US" altLang="zh-CN" dirty="0"/>
              <a:t>500GB</a:t>
            </a:r>
            <a:r>
              <a:rPr lang="zh-CN" altLang="en-US" dirty="0"/>
              <a:t>的数据只需要不到</a:t>
            </a:r>
            <a:r>
              <a:rPr lang="en-US" altLang="zh-CN" dirty="0"/>
              <a:t>10</a:t>
            </a:r>
            <a:r>
              <a:rPr lang="zh-CN" altLang="en-US" dirty="0"/>
              <a:t>分钟。</a:t>
            </a:r>
          </a:p>
        </p:txBody>
      </p:sp>
    </p:spTree>
    <p:extLst>
      <p:ext uri="{BB962C8B-B14F-4D97-AF65-F5344CB8AC3E}">
        <p14:creationId xmlns:p14="http://schemas.microsoft.com/office/powerpoint/2010/main" val="32377208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2812901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以上就是我们组的汇报，谢谢大家！</a:t>
            </a: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35</a:t>
            </a:fld>
            <a:endParaRPr kumimoji="1" lang="zh-CN" altLang="en-US"/>
          </a:p>
        </p:txBody>
      </p:sp>
    </p:spTree>
    <p:extLst>
      <p:ext uri="{BB962C8B-B14F-4D97-AF65-F5344CB8AC3E}">
        <p14:creationId xmlns:p14="http://schemas.microsoft.com/office/powerpoint/2010/main" val="8482728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以上就是我们组的汇报，谢谢大家！</a:t>
            </a: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36</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191B1F"/>
                </a:solidFill>
                <a:latin typeface="-apple-system"/>
              </a:rPr>
              <a:t>大型语言模型（</a:t>
            </a:r>
            <a:r>
              <a:rPr lang="en-US" altLang="zh-CN" dirty="0">
                <a:solidFill>
                  <a:srgbClr val="191B1F"/>
                </a:solidFill>
                <a:latin typeface="-apple-system"/>
              </a:rPr>
              <a:t>LLMs</a:t>
            </a:r>
            <a:r>
              <a:rPr lang="zh-CN" altLang="en-US" dirty="0">
                <a:solidFill>
                  <a:srgbClr val="191B1F"/>
                </a:solidFill>
                <a:latin typeface="-apple-system"/>
              </a:rPr>
              <a:t>）的发展受益于参数规模的扩增与训练数据集的丰富化。参数数量的增加极大提升了模型的理解和预测能力，而广泛的训练数据则为模型提供了多样化的语言环境，从而使其在处理语言理解和生成任务时表现出更高的准确性和适应性。</a:t>
            </a:r>
            <a:endParaRPr lang="en-US" altLang="zh-CN" dirty="0">
              <a:solidFill>
                <a:srgbClr val="191B1F"/>
              </a:solidFill>
              <a:latin typeface="-apple-system"/>
            </a:endParaRPr>
          </a:p>
          <a:p>
            <a:r>
              <a:rPr lang="zh-CN" altLang="en-US" dirty="0"/>
              <a:t>左图是</a:t>
            </a:r>
            <a:r>
              <a:rPr lang="en-US" altLang="zh-CN" dirty="0"/>
              <a:t>2019</a:t>
            </a:r>
            <a:r>
              <a:rPr lang="zh-CN" altLang="en-US" dirty="0"/>
              <a:t>年</a:t>
            </a:r>
            <a:r>
              <a:rPr lang="en-US" altLang="zh-CN" dirty="0"/>
              <a:t>-2023</a:t>
            </a:r>
            <a:r>
              <a:rPr lang="zh-CN" altLang="en-US" dirty="0"/>
              <a:t>年大语言模型的发展线路，右图是一些大语言模型的对比，红框可以看出这些模型所用的预训练数据规模都是特别大的。</a:t>
            </a:r>
          </a:p>
        </p:txBody>
      </p:sp>
    </p:spTree>
    <p:extLst>
      <p:ext uri="{BB962C8B-B14F-4D97-AF65-F5344CB8AC3E}">
        <p14:creationId xmlns:p14="http://schemas.microsoft.com/office/powerpoint/2010/main" val="369517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表格给出了一些常见大语言模型训练数据集的大小信息，可以看到了基本达到了百</a:t>
            </a:r>
            <a:r>
              <a:rPr lang="en-US" altLang="zh-CN" dirty="0"/>
              <a:t>GB</a:t>
            </a:r>
            <a:r>
              <a:rPr lang="zh-CN" altLang="en-US" dirty="0"/>
              <a:t>甚至</a:t>
            </a:r>
            <a:r>
              <a:rPr lang="en-US" altLang="zh-CN" dirty="0"/>
              <a:t>TB</a:t>
            </a:r>
            <a:r>
              <a:rPr lang="zh-CN" altLang="en-US" dirty="0"/>
              <a:t>的级别。</a:t>
            </a:r>
          </a:p>
        </p:txBody>
      </p:sp>
    </p:spTree>
    <p:extLst>
      <p:ext uri="{BB962C8B-B14F-4D97-AF65-F5344CB8AC3E}">
        <p14:creationId xmlns:p14="http://schemas.microsoft.com/office/powerpoint/2010/main" val="428832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在大模型训练之前，数据集处理一般包括四个步骤：</a:t>
            </a:r>
            <a:r>
              <a:rPr lang="zh-CN" altLang="en-US" sz="1200" dirty="0">
                <a:solidFill>
                  <a:srgbClr val="191B1F"/>
                </a:solidFill>
                <a:latin typeface="-apple-system"/>
              </a:rPr>
              <a:t>质量过滤、</a:t>
            </a:r>
            <a:r>
              <a:rPr lang="zh-CN" altLang="en-US" sz="1200" dirty="0">
                <a:solidFill>
                  <a:srgbClr val="FF0000"/>
                </a:solidFill>
                <a:latin typeface="-apple-system"/>
              </a:rPr>
              <a:t>去重过滤、隐私</a:t>
            </a:r>
            <a:r>
              <a:rPr lang="zh-CN" altLang="en-US" sz="1200" dirty="0">
                <a:solidFill>
                  <a:srgbClr val="191B1F"/>
                </a:solidFill>
                <a:latin typeface="-apple-system"/>
              </a:rPr>
              <a:t>去除、向量化。我们的工作主要关注</a:t>
            </a:r>
            <a:r>
              <a:rPr lang="zh-CN" altLang="en-US" sz="1200" dirty="0">
                <a:solidFill>
                  <a:srgbClr val="FF0000"/>
                </a:solidFill>
                <a:latin typeface="-apple-system"/>
              </a:rPr>
              <a:t>去重过滤这一部分。</a:t>
            </a:r>
            <a:endParaRPr lang="en-US" altLang="zh-CN" sz="1200" dirty="0">
              <a:solidFill>
                <a:srgbClr val="191B1F"/>
              </a:solidFill>
              <a:latin typeface="-apple-system"/>
            </a:endParaRPr>
          </a:p>
          <a:p>
            <a:endParaRPr lang="zh-CN" altLang="en-US" dirty="0"/>
          </a:p>
        </p:txBody>
      </p:sp>
    </p:spTree>
    <p:extLst>
      <p:ext uri="{BB962C8B-B14F-4D97-AF65-F5344CB8AC3E}">
        <p14:creationId xmlns:p14="http://schemas.microsoft.com/office/powerpoint/2010/main" val="3870683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那么为什么要进行数据集去重呢？主要有以下两点原因：</a:t>
            </a:r>
            <a:br>
              <a:rPr lang="en-US" altLang="zh-CN" dirty="0"/>
            </a:br>
            <a:r>
              <a:rPr lang="en-US" altLang="zh-CN" dirty="0"/>
              <a:t>1.</a:t>
            </a:r>
            <a:r>
              <a:rPr lang="zh-CN" altLang="en-US" dirty="0"/>
              <a:t>大语言模型的数据集重复的数据很多，如这两个表格所示。黄色表示数据集的重复部分，而下面这个表格展示了四个数据集中重复的比例。因此去重可以</a:t>
            </a:r>
            <a:r>
              <a:rPr lang="zh-CN" altLang="en-US" sz="1200" dirty="0">
                <a:solidFill>
                  <a:srgbClr val="191B1F"/>
                </a:solidFill>
                <a:latin typeface="-apple-system"/>
              </a:rPr>
              <a:t>有效降低训练数据量，节约训练时间与训练成本。我们知道训练一个</a:t>
            </a:r>
            <a:r>
              <a:rPr lang="en-US" altLang="zh-CN" sz="1200" dirty="0">
                <a:solidFill>
                  <a:srgbClr val="191B1F"/>
                </a:solidFill>
                <a:latin typeface="-apple-system"/>
              </a:rPr>
              <a:t>GPT3</a:t>
            </a:r>
            <a:r>
              <a:rPr lang="zh-CN" altLang="en-US" sz="1200" dirty="0">
                <a:solidFill>
                  <a:srgbClr val="191B1F"/>
                </a:solidFill>
                <a:latin typeface="-apple-system"/>
              </a:rPr>
              <a:t>需要约</a:t>
            </a:r>
            <a:r>
              <a:rPr lang="en-US" altLang="zh-CN" sz="1200" dirty="0">
                <a:solidFill>
                  <a:srgbClr val="191B1F"/>
                </a:solidFill>
                <a:latin typeface="-apple-system"/>
              </a:rPr>
              <a:t>500W</a:t>
            </a:r>
            <a:r>
              <a:rPr lang="zh-CN" altLang="en-US" sz="1200" dirty="0">
                <a:solidFill>
                  <a:srgbClr val="191B1F"/>
                </a:solidFill>
                <a:latin typeface="-apple-system"/>
              </a:rPr>
              <a:t>美元，那么去重</a:t>
            </a:r>
            <a:r>
              <a:rPr lang="en-US" altLang="zh-CN" sz="1200" dirty="0">
                <a:solidFill>
                  <a:srgbClr val="191B1F"/>
                </a:solidFill>
                <a:latin typeface="-apple-system"/>
              </a:rPr>
              <a:t>1%</a:t>
            </a:r>
            <a:r>
              <a:rPr lang="zh-CN" altLang="en-US" sz="1200" dirty="0">
                <a:solidFill>
                  <a:srgbClr val="191B1F"/>
                </a:solidFill>
                <a:latin typeface="-apple-system"/>
              </a:rPr>
              <a:t>的训练数据就可以节省</a:t>
            </a:r>
            <a:r>
              <a:rPr lang="en-US" altLang="zh-CN" sz="1200" dirty="0">
                <a:solidFill>
                  <a:srgbClr val="191B1F"/>
                </a:solidFill>
                <a:latin typeface="-apple-system"/>
              </a:rPr>
              <a:t>5w</a:t>
            </a:r>
            <a:r>
              <a:rPr lang="zh-CN" altLang="en-US" sz="1200" dirty="0">
                <a:solidFill>
                  <a:srgbClr val="191B1F"/>
                </a:solidFill>
                <a:latin typeface="-apple-system"/>
              </a:rPr>
              <a:t>美元，同时缩短训练时间。</a:t>
            </a:r>
            <a:endParaRPr lang="en-US" altLang="zh-CN" sz="1200" dirty="0">
              <a:solidFill>
                <a:srgbClr val="191B1F"/>
              </a:solidFill>
              <a:latin typeface="-apple-system"/>
            </a:endParaRPr>
          </a:p>
          <a:p>
            <a:r>
              <a:rPr lang="en-US" altLang="zh-CN" dirty="0"/>
              <a:t>2.</a:t>
            </a:r>
            <a:r>
              <a:rPr lang="zh-CN" altLang="en-US" sz="1200" dirty="0">
                <a:solidFill>
                  <a:srgbClr val="191B1F"/>
                </a:solidFill>
                <a:latin typeface="-apple-system"/>
              </a:rPr>
              <a:t>提升训练质量，降低模型困惑度。如右边的图所示，相比于用原数据集，用去重后的数据集进行训练的模型的困惑度是更低的。</a:t>
            </a:r>
            <a:endParaRPr lang="zh-CN" altLang="en-US" dirty="0"/>
          </a:p>
        </p:txBody>
      </p:sp>
    </p:spTree>
    <p:extLst>
      <p:ext uri="{BB962C8B-B14F-4D97-AF65-F5344CB8AC3E}">
        <p14:creationId xmlns:p14="http://schemas.microsoft.com/office/powerpoint/2010/main" val="2075972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下面我来介绍文本数据集的去重算法</a:t>
            </a: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8</a:t>
            </a:fld>
            <a:endParaRPr kumimoji="1" lang="zh-CN" altLang="en-US"/>
          </a:p>
        </p:txBody>
      </p:sp>
    </p:spTree>
    <p:extLst>
      <p:ext uri="{BB962C8B-B14F-4D97-AF65-F5344CB8AC3E}">
        <p14:creationId xmlns:p14="http://schemas.microsoft.com/office/powerpoint/2010/main" val="3998138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以下是几种常见文本去重算法的原理。</a:t>
            </a:r>
          </a:p>
          <a:p>
            <a:r>
              <a:rPr lang="zh-CN" altLang="en-US" dirty="0"/>
              <a:t>这几个算法主要通过不同的方式来找到数据集中相似的文本，他们有各自的优缺点。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我们所选择的方法是“</a:t>
            </a:r>
            <a:r>
              <a:rPr lang="zh-CN" altLang="en-US" sz="1200" b="1" dirty="0"/>
              <a:t>Minhash算法</a:t>
            </a:r>
            <a:r>
              <a:rPr lang="zh-CN" altLang="en-US" dirty="0"/>
              <a:t>”，他的原理是“</a:t>
            </a:r>
            <a:r>
              <a:rPr lang="zh-CN" altLang="en-US" sz="1200" dirty="0"/>
              <a:t>用一种</a:t>
            </a:r>
            <a:r>
              <a:rPr lang="zh-CN" altLang="en-US" sz="1200" b="1" dirty="0"/>
              <a:t>最小哈希函数将超高维的稀疏向量转化为低维的稠密向量</a:t>
            </a:r>
            <a:r>
              <a:rPr lang="zh-CN" altLang="en-US" sz="1200" dirty="0"/>
              <a:t>，然后对转换后的稠密向量进行</a:t>
            </a:r>
            <a:r>
              <a:rPr lang="zh-CN" altLang="en-US" sz="1200" b="1" dirty="0"/>
              <a:t>分段索引</a:t>
            </a:r>
            <a:r>
              <a:rPr lang="zh-CN" altLang="en-US" sz="1200" dirty="0"/>
              <a:t>，缩小潜在相似文本范围</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他的优点是是 “</a:t>
            </a:r>
            <a:r>
              <a:rPr lang="zh-CN" altLang="en-US" sz="1200" b="0" dirty="0"/>
              <a:t>时间复杂度低</a:t>
            </a:r>
            <a:r>
              <a:rPr lang="zh-CN" altLang="en-US" sz="1200" dirty="0"/>
              <a:t>，</a:t>
            </a:r>
            <a:r>
              <a:rPr lang="zh-CN" altLang="en-US" sz="1200" b="1" dirty="0"/>
              <a:t>可以处理大规模的数据</a:t>
            </a:r>
            <a:r>
              <a:rPr lang="zh-CN" altLang="en-US" dirty="0"/>
              <a:t>”</a:t>
            </a:r>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grpSp>
        <p:nvGrpSpPr>
          <p:cNvPr id="4" name="组合 3"/>
          <p:cNvGrpSpPr/>
          <p:nvPr userDrawn="1"/>
        </p:nvGrpSpPr>
        <p:grpSpPr>
          <a:xfrm>
            <a:off x="599226" y="1732459"/>
            <a:ext cx="10993549" cy="1907212"/>
            <a:chOff x="599225" y="1732459"/>
            <a:chExt cx="10993549" cy="1907212"/>
          </a:xfrm>
        </p:grpSpPr>
        <p:sp>
          <p:nvSpPr>
            <p:cNvPr id="22" name="矩形 21"/>
            <p:cNvSpPr/>
            <p:nvPr userDrawn="1"/>
          </p:nvSpPr>
          <p:spPr>
            <a:xfrm>
              <a:off x="599225" y="1736370"/>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ea typeface="Hei" pitchFamily="2" charset="-122"/>
              </a:endParaRPr>
            </a:p>
          </p:txBody>
        </p:sp>
        <p:sp>
          <p:nvSpPr>
            <p:cNvPr id="14" name="矩形 13"/>
            <p:cNvSpPr/>
            <p:nvPr userDrawn="1"/>
          </p:nvSpPr>
          <p:spPr>
            <a:xfrm>
              <a:off x="599225" y="1732459"/>
              <a:ext cx="489346" cy="792000"/>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ea typeface="Hei" pitchFamily="2" charset="-122"/>
              </a:endParaRPr>
            </a:p>
          </p:txBody>
        </p:sp>
      </p:grpSp>
      <p:sp>
        <p:nvSpPr>
          <p:cNvPr id="13" name="Subtitle 2"/>
          <p:cNvSpPr>
            <a:spLocks noGrp="1"/>
          </p:cNvSpPr>
          <p:nvPr>
            <p:ph type="subTitle" idx="1"/>
          </p:nvPr>
        </p:nvSpPr>
        <p:spPr>
          <a:xfrm>
            <a:off x="1221831" y="3819054"/>
            <a:ext cx="9748337" cy="1340999"/>
          </a:xfrm>
        </p:spPr>
        <p:txBody>
          <a:bodyPr anchor="t">
            <a:normAutofit/>
          </a:bodyPr>
          <a:lstStyle>
            <a:lvl1pPr marL="0" indent="0" algn="ctr">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endParaRPr lang="en-US" dirty="0"/>
          </a:p>
        </p:txBody>
      </p:sp>
      <p:sp>
        <p:nvSpPr>
          <p:cNvPr id="2" name="日期占位符 1"/>
          <p:cNvSpPr>
            <a:spLocks noGrp="1"/>
          </p:cNvSpPr>
          <p:nvPr>
            <p:ph type="dt" sz="half" idx="10"/>
          </p:nvPr>
        </p:nvSpPr>
        <p:spPr/>
        <p:txBody>
          <a:bodyPr/>
          <a:lstStyle/>
          <a:p>
            <a:fld id="{E4551058-E5DB-324A-A8E9-6D3BEF243C3B}" type="datetimeFigureOut">
              <a:rPr kumimoji="1" lang="zh-CN" altLang="en-US" smtClean="0"/>
              <a:t>2024/1/2</a:t>
            </a:fld>
            <a:endParaRPr kumimoji="1" lang="zh-CN" altLang="en-US"/>
          </a:p>
        </p:txBody>
      </p:sp>
      <p:sp>
        <p:nvSpPr>
          <p:cNvPr id="3" name="页脚占位符 2"/>
          <p:cNvSpPr>
            <a:spLocks noGrp="1"/>
          </p:cNvSpPr>
          <p:nvPr>
            <p:ph type="ftr" sz="quarter" idx="11"/>
          </p:nvPr>
        </p:nvSpPr>
        <p:spPr/>
        <p:txBody>
          <a:bodyPr/>
          <a:lstStyle/>
          <a:p>
            <a:endParaRPr kumimoji="1" lang="zh-CN" altLang="en-US" dirty="0"/>
          </a:p>
        </p:txBody>
      </p:sp>
      <p:sp>
        <p:nvSpPr>
          <p:cNvPr id="7" name="灯片编号占位符 6"/>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
        <p:nvSpPr>
          <p:cNvPr id="6" name="标题 5"/>
          <p:cNvSpPr>
            <a:spLocks noGrp="1"/>
          </p:cNvSpPr>
          <p:nvPr>
            <p:ph type="title"/>
          </p:nvPr>
        </p:nvSpPr>
        <p:spPr>
          <a:xfrm>
            <a:off x="1221831" y="2028083"/>
            <a:ext cx="9748800" cy="1317600"/>
          </a:xfrm>
        </p:spPr>
        <p:txBody>
          <a:bodyPr>
            <a:normAutofit/>
          </a:bodyPr>
          <a:lstStyle>
            <a:lvl1pPr algn="ctr">
              <a:defRPr sz="4000"/>
            </a:lvl1pPr>
          </a:lstStyle>
          <a:p>
            <a:r>
              <a:rPr kumimoji="1" lang="zh-CN" altLang="en-US" dirty="0"/>
              <a:t>单击此处编辑母版标题样式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395677"/>
            <a:ext cx="11029616" cy="566738"/>
          </a:xfrm>
          <a:prstGeom prst="rect">
            <a:avLst/>
          </a:prstGeom>
        </p:spPr>
        <p:txBody>
          <a:bodyPr anchor="b">
            <a:normAutofit/>
          </a:bodyPr>
          <a:lstStyle>
            <a:lvl1pPr algn="l">
              <a:defRPr sz="2400" b="0">
                <a:solidFill>
                  <a:schemeClr val="accent1"/>
                </a:solidFill>
              </a:defRPr>
            </a:lvl1pPr>
          </a:lstStyle>
          <a:p>
            <a:r>
              <a:rPr lang="zh-CN" altLang="en-US" dirty="0"/>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3" y="4962417"/>
            <a:ext cx="11029617" cy="598671"/>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p>
            <a:fld id="{E4551058-E5DB-324A-A8E9-6D3BEF243C3B}" type="datetimeFigureOut">
              <a:rPr kumimoji="1" lang="zh-CN" altLang="en-US" smtClean="0"/>
              <a:t>2024/1/2</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4551058-E5DB-324A-A8E9-6D3BEF243C3B}" type="datetimeFigureOut">
              <a:rPr kumimoji="1" lang="zh-CN" altLang="en-US" smtClean="0"/>
              <a:t>2024/1/2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
        <p:nvSpPr>
          <p:cNvPr id="2" name="标题 1"/>
          <p:cNvSpPr>
            <a:spLocks noGrp="1"/>
          </p:cNvSpPr>
          <p:nvPr>
            <p:ph type="title"/>
          </p:nvPr>
        </p:nvSpPr>
        <p:spPr/>
        <p:txBody>
          <a:bodyPr/>
          <a:lstStyle/>
          <a:p>
            <a:r>
              <a:rPr kumimoji="1" lang="zh-CN" altLang="en-US" dirty="0"/>
              <a:t>单击此处编辑母版标题样式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竖排标题与文本">
    <p:spTree>
      <p:nvGrpSpPr>
        <p:cNvPr id="1" name=""/>
        <p:cNvGrpSpPr/>
        <p:nvPr/>
      </p:nvGrpSpPr>
      <p:grpSpPr>
        <a:xfrm>
          <a:off x="0" y="0"/>
          <a:ext cx="0" cy="0"/>
          <a:chOff x="0" y="0"/>
          <a:chExt cx="0" cy="0"/>
        </a:xfrm>
      </p:grpSpPr>
      <p:sp>
        <p:nvSpPr>
          <p:cNvPr id="10" name="Rectangle 6"/>
          <p:cNvSpPr>
            <a:spLocks noChangeAspect="1"/>
          </p:cNvSpPr>
          <p:nvPr userDrawn="1"/>
        </p:nvSpPr>
        <p:spPr>
          <a:xfrm>
            <a:off x="8884030" y="675726"/>
            <a:ext cx="88976"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p:cNvSpPr>
            <a:spLocks noGrp="1"/>
          </p:cNvSpPr>
          <p:nvPr>
            <p:ph type="title" orient="vert"/>
          </p:nvPr>
        </p:nvSpPr>
        <p:spPr>
          <a:xfrm>
            <a:off x="9169649" y="675726"/>
            <a:ext cx="1899496" cy="5183073"/>
          </a:xfrm>
          <a:prstGeom prst="rect">
            <a:avLst/>
          </a:prstGeom>
        </p:spPr>
        <p:txBody>
          <a:bodyPr vert="eaVert" anchor="b"/>
          <a:lstStyle/>
          <a:p>
            <a:r>
              <a:rPr lang="zh-CN" altLang="en-US" dirty="0"/>
              <a:t>单击此处编辑母版标题样式</a:t>
            </a:r>
            <a:endParaRPr lang="en-US" dirty="0"/>
          </a:p>
        </p:txBody>
      </p:sp>
      <p:sp>
        <p:nvSpPr>
          <p:cNvPr id="12" name="Vertical Text Placeholder 2"/>
          <p:cNvSpPr>
            <a:spLocks noGrp="1"/>
          </p:cNvSpPr>
          <p:nvPr>
            <p:ph type="body" orient="vert" idx="1"/>
          </p:nvPr>
        </p:nvSpPr>
        <p:spPr>
          <a:xfrm>
            <a:off x="774923" y="675726"/>
            <a:ext cx="7791611" cy="5183073"/>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p:cNvSpPr>
            <a:spLocks noGrp="1"/>
          </p:cNvSpPr>
          <p:nvPr>
            <p:ph type="dt" sz="half" idx="10"/>
          </p:nvPr>
        </p:nvSpPr>
        <p:spPr/>
        <p:txBody>
          <a:bodyPr/>
          <a:lstStyle/>
          <a:p>
            <a:fld id="{E4551058-E5DB-324A-A8E9-6D3BEF243C3B}" type="datetimeFigureOut">
              <a:rPr kumimoji="1" lang="zh-CN" altLang="en-US" smtClean="0"/>
              <a:t>2024/1/2</a:t>
            </a:fld>
            <a:endParaRPr kumimoji="1" lang="zh-CN" altLang="en-US"/>
          </a:p>
        </p:txBody>
      </p:sp>
      <p:sp>
        <p:nvSpPr>
          <p:cNvPr id="3" name="页脚占位符 2"/>
          <p:cNvSpPr>
            <a:spLocks noGrp="1"/>
          </p:cNvSpPr>
          <p:nvPr>
            <p:ph type="ftr" sz="quarter" idx="11"/>
          </p:nvPr>
        </p:nvSpPr>
        <p:spPr/>
        <p:txBody>
          <a:bodyPr/>
          <a:lstStyle/>
          <a:p>
            <a:endParaRPr kumimoji="1" lang="zh-CN" altLang="en-US" dirty="0"/>
          </a:p>
        </p:txBody>
      </p:sp>
      <p:sp>
        <p:nvSpPr>
          <p:cNvPr id="4" name="灯片编号占位符 3"/>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EFFFE8-0A8C-B746-9244-35246E99DB0F}" type="datetimeFigureOut">
              <a:rPr lang="en-US" smtClean="0"/>
              <a:t>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EE14E7-C2A4-974D-ABAB-F2ED18DC887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3377" y="2180498"/>
            <a:ext cx="10521387" cy="3678303"/>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10" name="标题 9"/>
          <p:cNvSpPr>
            <a:spLocks noGrp="1"/>
          </p:cNvSpPr>
          <p:nvPr>
            <p:ph type="title"/>
          </p:nvPr>
        </p:nvSpPr>
        <p:spPr/>
        <p:txBody>
          <a:bodyPr/>
          <a:lstStyle/>
          <a:p>
            <a:r>
              <a:rPr kumimoji="1" lang="zh-CN" altLang="en-US" dirty="0"/>
              <a:t>单击此处编辑母版标题样式</a:t>
            </a:r>
          </a:p>
        </p:txBody>
      </p:sp>
      <p:sp>
        <p:nvSpPr>
          <p:cNvPr id="11" name="日期占位符 10"/>
          <p:cNvSpPr>
            <a:spLocks noGrp="1"/>
          </p:cNvSpPr>
          <p:nvPr>
            <p:ph type="dt" sz="half" idx="10"/>
          </p:nvPr>
        </p:nvSpPr>
        <p:spPr/>
        <p:txBody>
          <a:bodyPr/>
          <a:lstStyle/>
          <a:p>
            <a:fld id="{E4551058-E5DB-324A-A8E9-6D3BEF243C3B}" type="datetimeFigureOut">
              <a:rPr kumimoji="1" lang="zh-CN" altLang="en-US" smtClean="0"/>
              <a:t>2024/1/2</a:t>
            </a:fld>
            <a:endParaRPr kumimoji="1" lang="zh-CN" altLang="en-US"/>
          </a:p>
        </p:txBody>
      </p:sp>
      <p:sp>
        <p:nvSpPr>
          <p:cNvPr id="12" name="页脚占位符 11"/>
          <p:cNvSpPr>
            <a:spLocks noGrp="1"/>
          </p:cNvSpPr>
          <p:nvPr>
            <p:ph type="ftr" sz="quarter" idx="11"/>
          </p:nvPr>
        </p:nvSpPr>
        <p:spPr/>
        <p:txBody>
          <a:bodyPr/>
          <a:lstStyle/>
          <a:p>
            <a:endParaRPr kumimoji="1" lang="zh-CN" altLang="en-US" dirty="0"/>
          </a:p>
        </p:txBody>
      </p:sp>
      <p:sp>
        <p:nvSpPr>
          <p:cNvPr id="13" name="灯片编号占位符 12"/>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sp>
        <p:nvSpPr>
          <p:cNvPr id="11" name="Content Placeholder 2"/>
          <p:cNvSpPr>
            <a:spLocks noGrp="1"/>
          </p:cNvSpPr>
          <p:nvPr>
            <p:ph idx="1"/>
          </p:nvPr>
        </p:nvSpPr>
        <p:spPr>
          <a:xfrm>
            <a:off x="1687285" y="2329543"/>
            <a:ext cx="9923523" cy="3391101"/>
          </a:xfrm>
        </p:spPr>
        <p:txBody>
          <a:bodyPr anchor="t">
            <a:normAutofit/>
          </a:bodyPr>
          <a:lstStyle>
            <a:lvl1pPr algn="l">
              <a:defRPr sz="2800"/>
            </a:lvl1pPr>
            <a:lvl2pPr algn="l">
              <a:defRPr sz="2400"/>
            </a:lvl2pPr>
            <a:lvl3pPr algn="l">
              <a:defRPr sz="2000"/>
            </a:lvl3pPr>
            <a:lvl4pPr algn="l">
              <a:defRPr sz="1800"/>
            </a:lvl4pPr>
            <a:lvl5pPr algn="l">
              <a:defRPr sz="18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13" name="Date Placeholder 3"/>
          <p:cNvSpPr>
            <a:spLocks noGrp="1"/>
          </p:cNvSpPr>
          <p:nvPr>
            <p:ph type="dt" sz="half" idx="10"/>
          </p:nvPr>
        </p:nvSpPr>
        <p:spPr>
          <a:xfrm>
            <a:off x="7605951" y="5597317"/>
            <a:ext cx="2844799" cy="365125"/>
          </a:xfrm>
        </p:spPr>
        <p:txBody>
          <a:bodyPr/>
          <a:lstStyle/>
          <a:p>
            <a:fld id="{E4551058-E5DB-324A-A8E9-6D3BEF243C3B}" type="datetimeFigureOut">
              <a:rPr kumimoji="1" lang="zh-CN" altLang="en-US" smtClean="0"/>
              <a:t>2024/1/2</a:t>
            </a:fld>
            <a:endParaRPr kumimoji="1" lang="zh-CN" altLang="en-US"/>
          </a:p>
        </p:txBody>
      </p:sp>
      <p:sp>
        <p:nvSpPr>
          <p:cNvPr id="16" name="Footer Placeholder 4"/>
          <p:cNvSpPr>
            <a:spLocks noGrp="1"/>
          </p:cNvSpPr>
          <p:nvPr>
            <p:ph type="ftr" sz="quarter" idx="11"/>
          </p:nvPr>
        </p:nvSpPr>
        <p:spPr>
          <a:xfrm>
            <a:off x="1687285" y="5592991"/>
            <a:ext cx="5811116" cy="365125"/>
          </a:xfrm>
        </p:spPr>
        <p:txBody>
          <a:bodyPr/>
          <a:lstStyle/>
          <a:p>
            <a:endParaRPr kumimoji="1" lang="zh-CN" altLang="en-US" dirty="0"/>
          </a:p>
        </p:txBody>
      </p:sp>
      <p:sp>
        <p:nvSpPr>
          <p:cNvPr id="17" name="Slide Number Placeholder 5"/>
          <p:cNvSpPr>
            <a:spLocks noGrp="1"/>
          </p:cNvSpPr>
          <p:nvPr>
            <p:ph type="sldNum" sz="quarter" idx="12"/>
          </p:nvPr>
        </p:nvSpPr>
        <p:spPr>
          <a:xfrm>
            <a:off x="10558300" y="5597317"/>
            <a:ext cx="1052508" cy="365125"/>
          </a:xfrm>
        </p:spPr>
        <p:txBody>
          <a:bodyPr/>
          <a:lstStyle/>
          <a:p>
            <a:fld id="{977BA8E6-E826-B147-AA17-E3D76A29629C}" type="slidenum">
              <a:rPr kumimoji="1" lang="zh-CN" altLang="en-US" smtClean="0"/>
              <a:t>‹#›</a:t>
            </a:fld>
            <a:endParaRPr kumimoji="1" lang="zh-CN" altLang="en-US"/>
          </a:p>
        </p:txBody>
      </p:sp>
      <p:sp>
        <p:nvSpPr>
          <p:cNvPr id="18" name="Title 1"/>
          <p:cNvSpPr>
            <a:spLocks noGrp="1"/>
          </p:cNvSpPr>
          <p:nvPr>
            <p:ph type="title"/>
          </p:nvPr>
        </p:nvSpPr>
        <p:spPr>
          <a:xfrm>
            <a:off x="1687285" y="865998"/>
            <a:ext cx="9923522" cy="1351451"/>
          </a:xfrm>
          <a:prstGeom prst="rect">
            <a:avLst/>
          </a:prstGeom>
        </p:spPr>
        <p:txBody>
          <a:bodyPr anchor="ctr">
            <a:normAutofit/>
          </a:bodyPr>
          <a:lstStyle>
            <a:lvl1pPr algn="l">
              <a:defRPr sz="3200"/>
            </a:lvl1pPr>
          </a:lstStyle>
          <a:p>
            <a:r>
              <a:rPr lang="zh-CN" altLang="en-US" dirty="0"/>
              <a:t>单击此处编辑母版标题样式</a:t>
            </a:r>
            <a:endParaRPr lang="en-US" dirty="0"/>
          </a:p>
        </p:txBody>
      </p:sp>
      <p:sp>
        <p:nvSpPr>
          <p:cNvPr id="21" name="Rectangle 8"/>
          <p:cNvSpPr/>
          <p:nvPr userDrawn="1"/>
        </p:nvSpPr>
        <p:spPr>
          <a:xfrm>
            <a:off x="695915" y="678673"/>
            <a:ext cx="360000" cy="583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矩形 11"/>
          <p:cNvSpPr/>
          <p:nvPr userDrawn="1"/>
        </p:nvSpPr>
        <p:spPr>
          <a:xfrm>
            <a:off x="695915" y="1261873"/>
            <a:ext cx="360000" cy="49174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ea typeface="Hei" pitchFamily="2"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grpSp>
        <p:nvGrpSpPr>
          <p:cNvPr id="9" name="组合 8"/>
          <p:cNvGrpSpPr/>
          <p:nvPr userDrawn="1"/>
        </p:nvGrpSpPr>
        <p:grpSpPr>
          <a:xfrm>
            <a:off x="599225" y="1736370"/>
            <a:ext cx="10993549" cy="1903301"/>
            <a:chOff x="599225" y="1921565"/>
            <a:chExt cx="10993549" cy="1903301"/>
          </a:xfrm>
        </p:grpSpPr>
        <p:sp>
          <p:nvSpPr>
            <p:cNvPr id="10" name="矩形 9"/>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ea typeface="Hei" pitchFamily="2" charset="-122"/>
              </a:endParaRPr>
            </a:p>
          </p:txBody>
        </p:sp>
        <p:sp>
          <p:nvSpPr>
            <p:cNvPr id="12" name="矩形 11"/>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ea typeface="Hei" pitchFamily="2" charset="-122"/>
              </a:endParaRPr>
            </a:p>
          </p:txBody>
        </p:sp>
      </p:grpSp>
      <p:sp>
        <p:nvSpPr>
          <p:cNvPr id="27" name="日期占位符 10"/>
          <p:cNvSpPr>
            <a:spLocks noGrp="1"/>
          </p:cNvSpPr>
          <p:nvPr>
            <p:ph type="dt" sz="half" idx="10"/>
          </p:nvPr>
        </p:nvSpPr>
        <p:spPr>
          <a:xfrm>
            <a:off x="7523545" y="5597323"/>
            <a:ext cx="2523280" cy="365125"/>
          </a:xfrm>
        </p:spPr>
        <p:txBody>
          <a:bodyPr/>
          <a:lstStyle/>
          <a:p>
            <a:fld id="{E4551058-E5DB-324A-A8E9-6D3BEF243C3B}" type="datetimeFigureOut">
              <a:rPr kumimoji="1" lang="zh-CN" altLang="en-US" smtClean="0"/>
              <a:t>2024/1/2</a:t>
            </a:fld>
            <a:endParaRPr kumimoji="1" lang="zh-CN" altLang="en-US"/>
          </a:p>
        </p:txBody>
      </p:sp>
      <p:sp>
        <p:nvSpPr>
          <p:cNvPr id="28" name="页脚占位符 11"/>
          <p:cNvSpPr>
            <a:spLocks noGrp="1"/>
          </p:cNvSpPr>
          <p:nvPr>
            <p:ph type="ftr" sz="quarter" idx="11"/>
          </p:nvPr>
        </p:nvSpPr>
        <p:spPr>
          <a:xfrm>
            <a:off x="833377" y="5592997"/>
            <a:ext cx="6585500" cy="365125"/>
          </a:xfrm>
        </p:spPr>
        <p:txBody>
          <a:bodyPr/>
          <a:lstStyle/>
          <a:p>
            <a:endParaRPr kumimoji="1" lang="zh-CN" altLang="en-US" dirty="0"/>
          </a:p>
        </p:txBody>
      </p:sp>
      <p:sp>
        <p:nvSpPr>
          <p:cNvPr id="29" name="灯片编号占位符 12"/>
          <p:cNvSpPr>
            <a:spLocks noGrp="1"/>
          </p:cNvSpPr>
          <p:nvPr>
            <p:ph type="sldNum" sz="quarter" idx="12"/>
          </p:nvPr>
        </p:nvSpPr>
        <p:spPr>
          <a:xfrm>
            <a:off x="10151493" y="5597323"/>
            <a:ext cx="1203271" cy="365125"/>
          </a:xfrm>
        </p:spPr>
        <p:txBody>
          <a:bodyPr/>
          <a:lstStyle/>
          <a:p>
            <a:fld id="{977BA8E6-E826-B147-AA17-E3D76A29629C}" type="slidenum">
              <a:rPr kumimoji="1" lang="zh-CN" altLang="en-US" smtClean="0"/>
              <a:t>‹#›</a:t>
            </a:fld>
            <a:endParaRPr kumimoji="1" lang="zh-CN" altLang="en-US"/>
          </a:p>
        </p:txBody>
      </p:sp>
      <p:sp>
        <p:nvSpPr>
          <p:cNvPr id="2" name="标题 1"/>
          <p:cNvSpPr>
            <a:spLocks noGrp="1"/>
          </p:cNvSpPr>
          <p:nvPr>
            <p:ph type="title"/>
          </p:nvPr>
        </p:nvSpPr>
        <p:spPr>
          <a:xfrm>
            <a:off x="963167" y="2022534"/>
            <a:ext cx="10267200" cy="1382400"/>
          </a:xfrm>
        </p:spPr>
        <p:txBody>
          <a:bodyPr>
            <a:normAutofit/>
          </a:bodyPr>
          <a:lstStyle>
            <a:lvl1pPr>
              <a:defRPr sz="3600"/>
            </a:lvl1pPr>
          </a:lstStyle>
          <a:p>
            <a:r>
              <a:rPr kumimoji="1" lang="zh-CN" altLang="en-US" dirty="0"/>
              <a:t>单击此处编辑母版标题样式</a:t>
            </a:r>
          </a:p>
        </p:txBody>
      </p:sp>
      <p:sp>
        <p:nvSpPr>
          <p:cNvPr id="14" name="Subtitle 2"/>
          <p:cNvSpPr>
            <a:spLocks noGrp="1"/>
          </p:cNvSpPr>
          <p:nvPr>
            <p:ph type="subTitle" idx="1"/>
          </p:nvPr>
        </p:nvSpPr>
        <p:spPr>
          <a:xfrm>
            <a:off x="963167" y="3819054"/>
            <a:ext cx="10265664" cy="1340999"/>
          </a:xfr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2228004"/>
            <a:ext cx="5422391" cy="3633047"/>
          </a:xfrm>
        </p:spPr>
        <p:txBody>
          <a:bodyPr>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Content Placeholder 3"/>
          <p:cNvSpPr>
            <a:spLocks noGrp="1"/>
          </p:cNvSpPr>
          <p:nvPr>
            <p:ph sz="half" idx="2"/>
          </p:nvPr>
        </p:nvSpPr>
        <p:spPr>
          <a:xfrm>
            <a:off x="6188417" y="2228004"/>
            <a:ext cx="5422392" cy="3633047"/>
          </a:xfrm>
        </p:spPr>
        <p:txBody>
          <a:bodyPr>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Date Placeholder 4"/>
          <p:cNvSpPr>
            <a:spLocks noGrp="1"/>
          </p:cNvSpPr>
          <p:nvPr>
            <p:ph type="dt" sz="half" idx="10"/>
          </p:nvPr>
        </p:nvSpPr>
        <p:spPr/>
        <p:txBody>
          <a:bodyPr/>
          <a:lstStyle/>
          <a:p>
            <a:fld id="{E4551058-E5DB-324A-A8E9-6D3BEF243C3B}" type="datetimeFigureOut">
              <a:rPr kumimoji="1" lang="zh-CN" altLang="en-US" smtClean="0"/>
              <a:t>2024/1/2</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
        <p:nvSpPr>
          <p:cNvPr id="2" name="标题 1"/>
          <p:cNvSpPr>
            <a:spLocks noGrp="1"/>
          </p:cNvSpPr>
          <p:nvPr>
            <p:ph type="title"/>
          </p:nvPr>
        </p:nvSpPr>
        <p:spPr/>
        <p:txBody>
          <a:bodyPr/>
          <a:lstStyle/>
          <a:p>
            <a:r>
              <a:rPr kumimoji="1" lang="zh-CN" altLang="en-US" dirty="0"/>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20" y="2250894"/>
            <a:ext cx="5087075" cy="536005"/>
          </a:xfrm>
        </p:spPr>
        <p:txBody>
          <a:bodyPr anchor="b">
            <a:noAutofit/>
          </a:bodyPr>
          <a:lstStyle>
            <a:lvl1pPr marL="0" indent="0">
              <a:buNone/>
              <a:defRPr sz="2200" b="0">
                <a:solidFill>
                  <a:srgbClr val="66087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Content Placeholder 3"/>
          <p:cNvSpPr>
            <a:spLocks noGrp="1"/>
          </p:cNvSpPr>
          <p:nvPr>
            <p:ph sz="half" idx="2"/>
          </p:nvPr>
        </p:nvSpPr>
        <p:spPr>
          <a:xfrm>
            <a:off x="581195" y="2926054"/>
            <a:ext cx="5393100" cy="2934999"/>
          </a:xfrm>
        </p:spPr>
        <p:txBody>
          <a:bodyPr anchor="t">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Text Placeholder 4"/>
          <p:cNvSpPr>
            <a:spLocks noGrp="1"/>
          </p:cNvSpPr>
          <p:nvPr>
            <p:ph type="body" sz="quarter" idx="3"/>
          </p:nvPr>
        </p:nvSpPr>
        <p:spPr>
          <a:xfrm>
            <a:off x="6523737" y="2250894"/>
            <a:ext cx="5087073" cy="553373"/>
          </a:xfrm>
        </p:spPr>
        <p:txBody>
          <a:bodyPr anchor="b">
            <a:noAutofit/>
          </a:bodyPr>
          <a:lstStyle>
            <a:lvl1pPr marL="0" indent="0">
              <a:buNone/>
              <a:defRPr sz="2200" b="0">
                <a:solidFill>
                  <a:srgbClr val="66087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Content Placeholder 5"/>
          <p:cNvSpPr>
            <a:spLocks noGrp="1"/>
          </p:cNvSpPr>
          <p:nvPr>
            <p:ph sz="quarter" idx="4"/>
          </p:nvPr>
        </p:nvSpPr>
        <p:spPr>
          <a:xfrm>
            <a:off x="6217710" y="2926054"/>
            <a:ext cx="5393100" cy="2934999"/>
          </a:xfrm>
        </p:spPr>
        <p:txBody>
          <a:bodyPr anchor="t">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7" name="Date Placeholder 6"/>
          <p:cNvSpPr>
            <a:spLocks noGrp="1"/>
          </p:cNvSpPr>
          <p:nvPr>
            <p:ph type="dt" sz="half" idx="10"/>
          </p:nvPr>
        </p:nvSpPr>
        <p:spPr/>
        <p:txBody>
          <a:bodyPr/>
          <a:lstStyle/>
          <a:p>
            <a:fld id="{E4551058-E5DB-324A-A8E9-6D3BEF243C3B}" type="datetimeFigureOut">
              <a:rPr kumimoji="1" lang="zh-CN" altLang="en-US" smtClean="0"/>
              <a:t>2024/1/2</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
        <p:nvSpPr>
          <p:cNvPr id="2" name="标题 1"/>
          <p:cNvSpPr>
            <a:spLocks noGrp="1"/>
          </p:cNvSpPr>
          <p:nvPr>
            <p:ph type="title"/>
          </p:nvPr>
        </p:nvSpPr>
        <p:spPr/>
        <p:txBody>
          <a:bodyPr/>
          <a:lstStyle/>
          <a:p>
            <a:r>
              <a:rPr kumimoji="1" lang="zh-CN" altLang="en-US" dirty="0"/>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551058-E5DB-324A-A8E9-6D3BEF243C3B}" type="datetimeFigureOut">
              <a:rPr kumimoji="1" lang="zh-CN" altLang="en-US" smtClean="0"/>
              <a:t>2024/1/2</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
        <p:nvSpPr>
          <p:cNvPr id="2" name="标题 1"/>
          <p:cNvSpPr>
            <a:spLocks noGrp="1"/>
          </p:cNvSpPr>
          <p:nvPr>
            <p:ph type="title"/>
          </p:nvPr>
        </p:nvSpPr>
        <p:spPr/>
        <p:txBody>
          <a:bodyPr/>
          <a:lstStyle/>
          <a:p>
            <a:r>
              <a:rPr kumimoji="1" lang="zh-CN" altLang="en-US" dirty="0"/>
              <a:t>单击此处编辑母版标题样式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551058-E5DB-324A-A8E9-6D3BEF243C3B}" type="datetimeFigureOut">
              <a:rPr kumimoji="1" lang="zh-CN" altLang="en-US" smtClean="0"/>
              <a:t>2024/1/2</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0" name="Rectangle 7"/>
          <p:cNvSpPr>
            <a:spLocks noChangeAspect="1"/>
          </p:cNvSpPr>
          <p:nvPr userDrawn="1"/>
        </p:nvSpPr>
        <p:spPr>
          <a:xfrm>
            <a:off x="447816" y="4914808"/>
            <a:ext cx="385561" cy="1032227"/>
          </a:xfrm>
          <a:prstGeom prst="rect">
            <a:avLst/>
          </a:prstGeom>
          <a:solidFill>
            <a:srgbClr val="660874"/>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21463" y="4928762"/>
            <a:ext cx="10333301" cy="653148"/>
          </a:xfrm>
          <a:prstGeom prst="rect">
            <a:avLst/>
          </a:prstGeom>
        </p:spPr>
        <p:txBody>
          <a:bodyPr anchor="ctr">
            <a:normAutofit/>
          </a:bodyPr>
          <a:lstStyle>
            <a:lvl1pPr algn="l">
              <a:defRPr sz="2400" b="0">
                <a:solidFill>
                  <a:srgbClr val="660874"/>
                </a:solidFill>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Text Placeholder 3"/>
          <p:cNvSpPr>
            <a:spLocks noGrp="1"/>
          </p:cNvSpPr>
          <p:nvPr>
            <p:ph type="body" sz="half" idx="2"/>
          </p:nvPr>
        </p:nvSpPr>
        <p:spPr>
          <a:xfrm>
            <a:off x="1021463" y="5581910"/>
            <a:ext cx="10333301" cy="365126"/>
          </a:xfrm>
        </p:spPr>
        <p:txBody>
          <a:bodyPr anchor="ctr">
            <a:normAutofit/>
          </a:bodyPr>
          <a:lstStyle>
            <a:lvl1pPr marL="0" indent="0" algn="l">
              <a:buNone/>
              <a:defRPr sz="1600">
                <a:solidFill>
                  <a:srgbClr val="660874"/>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a:t>
            </a:r>
          </a:p>
        </p:txBody>
      </p:sp>
      <p:sp>
        <p:nvSpPr>
          <p:cNvPr id="8" name="日期占位符 7"/>
          <p:cNvSpPr>
            <a:spLocks noGrp="1"/>
          </p:cNvSpPr>
          <p:nvPr>
            <p:ph type="dt" sz="half" idx="10"/>
          </p:nvPr>
        </p:nvSpPr>
        <p:spPr>
          <a:xfrm>
            <a:off x="7523545" y="6088813"/>
            <a:ext cx="2523280" cy="365125"/>
          </a:xfrm>
        </p:spPr>
        <p:txBody>
          <a:bodyPr/>
          <a:lstStyle/>
          <a:p>
            <a:fld id="{E4551058-E5DB-324A-A8E9-6D3BEF243C3B}" type="datetimeFigureOut">
              <a:rPr kumimoji="1" lang="zh-CN" altLang="en-US" smtClean="0"/>
              <a:t>2024/1/2</a:t>
            </a:fld>
            <a:endParaRPr kumimoji="1" lang="zh-CN" altLang="en-US"/>
          </a:p>
        </p:txBody>
      </p:sp>
      <p:sp>
        <p:nvSpPr>
          <p:cNvPr id="9" name="页脚占位符 8"/>
          <p:cNvSpPr>
            <a:spLocks noGrp="1"/>
          </p:cNvSpPr>
          <p:nvPr>
            <p:ph type="ftr" sz="quarter" idx="11"/>
          </p:nvPr>
        </p:nvSpPr>
        <p:spPr>
          <a:xfrm>
            <a:off x="833377" y="6084487"/>
            <a:ext cx="6585500" cy="365125"/>
          </a:xfrm>
        </p:spPr>
        <p:txBody>
          <a:bodyPr/>
          <a:lstStyle/>
          <a:p>
            <a:endParaRPr kumimoji="1" lang="zh-CN" altLang="en-US" dirty="0"/>
          </a:p>
        </p:txBody>
      </p:sp>
      <p:sp>
        <p:nvSpPr>
          <p:cNvPr id="11" name="灯片编号占位符 10"/>
          <p:cNvSpPr>
            <a:spLocks noGrp="1"/>
          </p:cNvSpPr>
          <p:nvPr>
            <p:ph type="sldNum" sz="quarter" idx="12"/>
          </p:nvPr>
        </p:nvSpPr>
        <p:spPr>
          <a:xfrm>
            <a:off x="10151493" y="6088813"/>
            <a:ext cx="1203271" cy="365125"/>
          </a:xfrm>
        </p:spPr>
        <p:txBody>
          <a:bodyPr/>
          <a:lstStyle/>
          <a:p>
            <a:fld id="{977BA8E6-E826-B147-AA17-E3D76A29629C}"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矩形 8"/>
          <p:cNvSpPr/>
          <p:nvPr userDrawn="1"/>
        </p:nvSpPr>
        <p:spPr>
          <a:xfrm>
            <a:off x="586670" y="654624"/>
            <a:ext cx="82800" cy="89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ea typeface="Hei" pitchFamily="2" charset="-122"/>
            </a:endParaRPr>
          </a:p>
        </p:txBody>
      </p:sp>
      <p:sp>
        <p:nvSpPr>
          <p:cNvPr id="7" name="标题占位符 6"/>
          <p:cNvSpPr>
            <a:spLocks noGrp="1"/>
          </p:cNvSpPr>
          <p:nvPr>
            <p:ph type="title"/>
          </p:nvPr>
        </p:nvSpPr>
        <p:spPr>
          <a:xfrm>
            <a:off x="835306" y="593424"/>
            <a:ext cx="10521388" cy="1015200"/>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Text Placeholder 2"/>
          <p:cNvSpPr>
            <a:spLocks noGrp="1"/>
          </p:cNvSpPr>
          <p:nvPr>
            <p:ph type="body" idx="1"/>
          </p:nvPr>
        </p:nvSpPr>
        <p:spPr>
          <a:xfrm>
            <a:off x="833376" y="2336003"/>
            <a:ext cx="10521388" cy="3154894"/>
          </a:xfrm>
          <a:prstGeom prst="rect">
            <a:avLst/>
          </a:prstGeom>
        </p:spPr>
        <p:txBody>
          <a:bodyPr vert="horz" lIns="91440" tIns="45720" rIns="91440" bIns="45720" rtlCol="0" anchor="t">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7523545" y="5597323"/>
            <a:ext cx="2523280" cy="365125"/>
          </a:xfrm>
          <a:prstGeom prst="rect">
            <a:avLst/>
          </a:prstGeom>
        </p:spPr>
        <p:txBody>
          <a:bodyPr vert="horz" lIns="91440" tIns="45720" rIns="91440" bIns="45720" rtlCol="0" anchor="ctr"/>
          <a:lstStyle>
            <a:lvl1pPr algn="r">
              <a:defRPr sz="900" b="0" i="0">
                <a:solidFill>
                  <a:schemeClr val="accent2"/>
                </a:solidFill>
                <a:ea typeface="Hei" pitchFamily="2" charset="-122"/>
              </a:defRPr>
            </a:lvl1pPr>
          </a:lstStyle>
          <a:p>
            <a:fld id="{E4551058-E5DB-324A-A8E9-6D3BEF243C3B}" type="datetimeFigureOut">
              <a:rPr kumimoji="1" lang="zh-CN" altLang="en-US" smtClean="0"/>
              <a:pPr/>
              <a:t>2024/1/2</a:t>
            </a:fld>
            <a:endParaRPr kumimoji="1" lang="zh-CN" altLang="en-US" dirty="0"/>
          </a:p>
        </p:txBody>
      </p:sp>
      <p:sp>
        <p:nvSpPr>
          <p:cNvPr id="5" name="Footer Placeholder 4"/>
          <p:cNvSpPr>
            <a:spLocks noGrp="1"/>
          </p:cNvSpPr>
          <p:nvPr>
            <p:ph type="ftr" sz="quarter" idx="3"/>
          </p:nvPr>
        </p:nvSpPr>
        <p:spPr>
          <a:xfrm>
            <a:off x="833377" y="5592997"/>
            <a:ext cx="6585500" cy="365125"/>
          </a:xfrm>
          <a:prstGeom prst="rect">
            <a:avLst/>
          </a:prstGeom>
        </p:spPr>
        <p:txBody>
          <a:bodyPr vert="horz" lIns="91440" tIns="45720" rIns="91440" bIns="45720" rtlCol="0" anchor="ctr"/>
          <a:lstStyle>
            <a:lvl1pPr algn="l">
              <a:defRPr sz="900" b="0" i="0" cap="all">
                <a:solidFill>
                  <a:schemeClr val="accent2"/>
                </a:solidFill>
                <a:ea typeface="Hei" pitchFamily="2" charset="-122"/>
              </a:defRPr>
            </a:lvl1pPr>
          </a:lstStyle>
          <a:p>
            <a:endParaRPr kumimoji="1" lang="zh-CN" altLang="en-US" dirty="0"/>
          </a:p>
        </p:txBody>
      </p:sp>
      <p:sp>
        <p:nvSpPr>
          <p:cNvPr id="6" name="Slide Number Placeholder 5"/>
          <p:cNvSpPr>
            <a:spLocks noGrp="1"/>
          </p:cNvSpPr>
          <p:nvPr>
            <p:ph type="sldNum" sz="quarter" idx="4"/>
          </p:nvPr>
        </p:nvSpPr>
        <p:spPr>
          <a:xfrm>
            <a:off x="10151493" y="5597323"/>
            <a:ext cx="1203271" cy="365125"/>
          </a:xfrm>
          <a:prstGeom prst="rect">
            <a:avLst/>
          </a:prstGeom>
        </p:spPr>
        <p:txBody>
          <a:bodyPr vert="horz" lIns="91440" tIns="45720" rIns="91440" bIns="45720" rtlCol="0" anchor="ctr"/>
          <a:lstStyle>
            <a:lvl1pPr algn="r">
              <a:defRPr sz="900" b="0" i="0">
                <a:solidFill>
                  <a:schemeClr val="accent2"/>
                </a:solidFill>
                <a:ea typeface="Hei" pitchFamily="2" charset="-122"/>
              </a:defRPr>
            </a:lvl1pPr>
          </a:lstStyle>
          <a:p>
            <a:fld id="{977BA8E6-E826-B147-AA17-E3D76A29629C}" type="slidenum">
              <a:rPr kumimoji="1" lang="zh-CN" altLang="en-US" smtClean="0"/>
              <a:pPr/>
              <a:t>‹#›</a:t>
            </a:fld>
            <a:endParaRPr kumimoji="1"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457200" rtl="0" eaLnBrk="1" latinLnBrk="0" hangingPunct="1">
        <a:spcBef>
          <a:spcPct val="0"/>
        </a:spcBef>
        <a:buNone/>
        <a:defRPr sz="2800" b="0" i="0" kern="1200" cap="none" baseline="0">
          <a:solidFill>
            <a:srgbClr val="660874"/>
          </a:solidFill>
          <a:latin typeface="+mj-lt"/>
          <a:ea typeface="Hei" pitchFamily="2"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b="0" i="0" kern="1200">
          <a:solidFill>
            <a:schemeClr val="tx2"/>
          </a:solidFill>
          <a:latin typeface="+mn-lt"/>
          <a:ea typeface="Hei" pitchFamily="2" charset="-122"/>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b="0" i="0" kern="1200">
          <a:solidFill>
            <a:schemeClr val="tx2"/>
          </a:solidFill>
          <a:latin typeface="+mn-lt"/>
          <a:ea typeface="Hei" pitchFamily="2" charset="-122"/>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b="0" i="0" kern="1200">
          <a:solidFill>
            <a:schemeClr val="tx2"/>
          </a:solidFill>
          <a:latin typeface="+mn-lt"/>
          <a:ea typeface="Hei" pitchFamily="2" charset="-122"/>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b="0" i="0" kern="1200">
          <a:solidFill>
            <a:schemeClr val="tx2"/>
          </a:solidFill>
          <a:latin typeface="+mn-lt"/>
          <a:ea typeface="Hei" pitchFamily="2" charset="-122"/>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b="0" i="0" kern="1200">
          <a:solidFill>
            <a:schemeClr val="tx2"/>
          </a:solidFill>
          <a:latin typeface="+mn-lt"/>
          <a:ea typeface="Hei" pitchFamily="2" charset="-122"/>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5.xml"/><Relationship Id="rId7" Type="http://schemas.openxmlformats.org/officeDocument/2006/relationships/tags" Target="../tags/tag9.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10" Type="http://schemas.openxmlformats.org/officeDocument/2006/relationships/image" Target="../media/image9.png"/><Relationship Id="rId4" Type="http://schemas.openxmlformats.org/officeDocument/2006/relationships/tags" Target="../tags/tag6.xml"/><Relationship Id="rId9"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hyperlink" Target="https://huggingface.co/datasets/oscar-corpus/OSCAR-2201"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huggingface.co/datasets/oscar-corpus/OSCAR-2201"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git.tsinghua.edu.cn/bigdata-system-23-group-9/project"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3167" y="2022534"/>
            <a:ext cx="10267200" cy="1382400"/>
          </a:xfrm>
        </p:spPr>
        <p:txBody>
          <a:bodyPr/>
          <a:lstStyle/>
          <a:p>
            <a:r>
              <a:rPr lang="zh-CN" altLang="en-US" dirty="0">
                <a:sym typeface="+mn-ea"/>
              </a:rPr>
              <a:t>基于分布式框架的大语言模型文本数据集去重</a:t>
            </a:r>
          </a:p>
        </p:txBody>
      </p:sp>
      <p:sp>
        <p:nvSpPr>
          <p:cNvPr id="3" name="副标题 2"/>
          <p:cNvSpPr>
            <a:spLocks noGrp="1"/>
          </p:cNvSpPr>
          <p:nvPr>
            <p:ph type="subTitle" idx="1"/>
          </p:nvPr>
        </p:nvSpPr>
        <p:spPr>
          <a:xfrm>
            <a:off x="689401" y="3832909"/>
            <a:ext cx="10813197" cy="655964"/>
          </a:xfrm>
        </p:spPr>
        <p:txBody>
          <a:bodyPr>
            <a:normAutofit fontScale="62500" lnSpcReduction="20000"/>
          </a:bodyPr>
          <a:lstStyle/>
          <a:p>
            <a:r>
              <a:rPr lang="en-US" altLang="zh-CN" sz="3400" dirty="0"/>
              <a:t>Deduplication of Large Language Model Text Datasets Based on Multiple Distributed Frameworks</a:t>
            </a:r>
          </a:p>
          <a:p>
            <a:endParaRPr lang="en-US" altLang="zh-CN" dirty="0"/>
          </a:p>
        </p:txBody>
      </p:sp>
      <p:sp>
        <p:nvSpPr>
          <p:cNvPr id="5" name="TextBox 4">
            <a:extLst>
              <a:ext uri="{FF2B5EF4-FFF2-40B4-BE49-F238E27FC236}">
                <a16:creationId xmlns:a16="http://schemas.microsoft.com/office/drawing/2014/main" id="{D1272110-1AFF-B8D0-1C00-243B89497E4A}"/>
              </a:ext>
            </a:extLst>
          </p:cNvPr>
          <p:cNvSpPr txBox="1"/>
          <p:nvPr/>
        </p:nvSpPr>
        <p:spPr>
          <a:xfrm>
            <a:off x="3280273" y="4836887"/>
            <a:ext cx="6097836" cy="846386"/>
          </a:xfrm>
          <a:prstGeom prst="rect">
            <a:avLst/>
          </a:prstGeom>
          <a:noFill/>
        </p:spPr>
        <p:txBody>
          <a:bodyPr wrap="square">
            <a:spAutoFit/>
          </a:bodyPr>
          <a:lstStyle/>
          <a:p>
            <a:pPr algn="ctr">
              <a:spcBef>
                <a:spcPct val="20000"/>
              </a:spcBef>
              <a:spcAft>
                <a:spcPts val="600"/>
              </a:spcAft>
              <a:buClr>
                <a:schemeClr val="accent2"/>
              </a:buClr>
              <a:buSzPct val="92000"/>
            </a:pPr>
            <a:r>
              <a:rPr lang="zh-CN" altLang="en-US" sz="2000" dirty="0">
                <a:solidFill>
                  <a:schemeClr val="accent2"/>
                </a:solidFill>
                <a:ea typeface="Hei" pitchFamily="2" charset="-122"/>
              </a:rPr>
              <a:t>刘培源</a:t>
            </a:r>
            <a:r>
              <a:rPr lang="en-US" altLang="zh-CN" sz="2000" dirty="0">
                <a:solidFill>
                  <a:schemeClr val="accent2"/>
                </a:solidFill>
                <a:ea typeface="Hei" pitchFamily="2" charset="-122"/>
              </a:rPr>
              <a:t>  </a:t>
            </a:r>
            <a:r>
              <a:rPr lang="zh-CN" altLang="en-US" sz="2000" dirty="0">
                <a:solidFill>
                  <a:schemeClr val="accent2"/>
                </a:solidFill>
                <a:ea typeface="Hei" pitchFamily="2" charset="-122"/>
              </a:rPr>
              <a:t>李创</a:t>
            </a:r>
            <a:r>
              <a:rPr lang="en-US" altLang="zh-CN" sz="2000" dirty="0">
                <a:solidFill>
                  <a:schemeClr val="accent2"/>
                </a:solidFill>
                <a:ea typeface="Hei" pitchFamily="2" charset="-122"/>
              </a:rPr>
              <a:t>  </a:t>
            </a:r>
            <a:r>
              <a:rPr lang="zh-CN" altLang="en-US" sz="2000" dirty="0">
                <a:solidFill>
                  <a:schemeClr val="accent2"/>
                </a:solidFill>
                <a:ea typeface="Hei" pitchFamily="2" charset="-122"/>
              </a:rPr>
              <a:t>王蜀元</a:t>
            </a:r>
            <a:r>
              <a:rPr lang="en-US" altLang="zh-CN" sz="2000" dirty="0">
                <a:solidFill>
                  <a:schemeClr val="accent2"/>
                </a:solidFill>
                <a:ea typeface="Hei" pitchFamily="2" charset="-122"/>
              </a:rPr>
              <a:t>  </a:t>
            </a:r>
            <a:r>
              <a:rPr lang="zh-CN" altLang="en-US" sz="2000" dirty="0">
                <a:solidFill>
                  <a:schemeClr val="accent2"/>
                </a:solidFill>
                <a:ea typeface="Hei" pitchFamily="2" charset="-122"/>
              </a:rPr>
              <a:t>周天泽</a:t>
            </a:r>
            <a:r>
              <a:rPr lang="en-US" altLang="zh-CN" sz="2000" dirty="0">
                <a:solidFill>
                  <a:schemeClr val="accent2"/>
                </a:solidFill>
                <a:ea typeface="Hei" pitchFamily="2" charset="-122"/>
              </a:rPr>
              <a:t>  </a:t>
            </a:r>
            <a:r>
              <a:rPr lang="zh-CN" altLang="en-US" sz="2000" dirty="0">
                <a:solidFill>
                  <a:schemeClr val="accent2"/>
                </a:solidFill>
                <a:ea typeface="Hei" pitchFamily="2" charset="-122"/>
              </a:rPr>
              <a:t>杨昱</a:t>
            </a:r>
            <a:r>
              <a:rPr lang="en-US" altLang="zh-CN" sz="2000" dirty="0">
                <a:solidFill>
                  <a:schemeClr val="accent2"/>
                </a:solidFill>
                <a:ea typeface="Hei" pitchFamily="2" charset="-122"/>
              </a:rPr>
              <a:t>  </a:t>
            </a:r>
            <a:r>
              <a:rPr lang="zh-CN" altLang="en-US" sz="2000" dirty="0">
                <a:solidFill>
                  <a:schemeClr val="accent2"/>
                </a:solidFill>
                <a:ea typeface="Hei" pitchFamily="2" charset="-122"/>
              </a:rPr>
              <a:t>左婧怡</a:t>
            </a:r>
            <a:endParaRPr lang="en-US" altLang="zh-CN" sz="2000" dirty="0">
              <a:solidFill>
                <a:schemeClr val="accent2"/>
              </a:solidFill>
              <a:ea typeface="Hei" pitchFamily="2" charset="-122"/>
            </a:endParaRPr>
          </a:p>
          <a:p>
            <a:pPr algn="ctr">
              <a:spcBef>
                <a:spcPct val="20000"/>
              </a:spcBef>
              <a:spcAft>
                <a:spcPts val="600"/>
              </a:spcAft>
              <a:buClr>
                <a:schemeClr val="accent2"/>
              </a:buClr>
              <a:buSzPct val="92000"/>
            </a:pPr>
            <a:r>
              <a:rPr lang="en-US" altLang="zh-CN" sz="2000" dirty="0">
                <a:solidFill>
                  <a:schemeClr val="accent2"/>
                </a:solidFill>
                <a:ea typeface="Hei" pitchFamily="2" charset="-122"/>
              </a:rPr>
              <a:t>2023</a:t>
            </a:r>
            <a:r>
              <a:rPr lang="zh-CN" altLang="en-US" sz="2000" dirty="0">
                <a:solidFill>
                  <a:schemeClr val="accent2"/>
                </a:solidFill>
                <a:ea typeface="Hei" pitchFamily="2" charset="-122"/>
              </a:rPr>
              <a:t>年</a:t>
            </a:r>
            <a:r>
              <a:rPr lang="en-US" altLang="zh-CN" sz="2000" dirty="0">
                <a:solidFill>
                  <a:schemeClr val="accent2"/>
                </a:solidFill>
                <a:ea typeface="Hei" pitchFamily="2" charset="-122"/>
              </a:rPr>
              <a:t>1</a:t>
            </a:r>
            <a:r>
              <a:rPr lang="zh-CN" altLang="en-US" sz="2000" dirty="0">
                <a:solidFill>
                  <a:schemeClr val="accent2"/>
                </a:solidFill>
                <a:ea typeface="Hei" pitchFamily="2" charset="-122"/>
              </a:rPr>
              <a:t>月</a:t>
            </a:r>
            <a:r>
              <a:rPr lang="en-US" altLang="zh-CN" sz="2000" dirty="0">
                <a:solidFill>
                  <a:schemeClr val="accent2"/>
                </a:solidFill>
                <a:ea typeface="Hei" pitchFamily="2" charset="-122"/>
              </a:rPr>
              <a:t>2</a:t>
            </a:r>
            <a:r>
              <a:rPr lang="zh-CN" altLang="en-US" sz="2000" dirty="0">
                <a:solidFill>
                  <a:schemeClr val="accent2"/>
                </a:solidFill>
                <a:ea typeface="Hei" pitchFamily="2" charset="-122"/>
              </a:rPr>
              <a:t>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5">
            <a:extLst>
              <a:ext uri="{FF2B5EF4-FFF2-40B4-BE49-F238E27FC236}">
                <a16:creationId xmlns:a16="http://schemas.microsoft.com/office/drawing/2014/main" id="{645B9E57-1D87-3790-2494-B044905A3BC0}"/>
              </a:ext>
            </a:extLst>
          </p:cNvPr>
          <p:cNvSpPr txBox="1">
            <a:spLocks/>
          </p:cNvSpPr>
          <p:nvPr/>
        </p:nvSpPr>
        <p:spPr>
          <a:xfrm>
            <a:off x="835306" y="449279"/>
            <a:ext cx="10521388" cy="10152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0" kern="1200" cap="none" baseline="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ea typeface="Hei" pitchFamily="2" charset="-122"/>
              </a:rPr>
              <a:t>MinHash＋LSH</a:t>
            </a:r>
            <a:r>
              <a:rPr lang="en-US" altLang="zh-CN" dirty="0">
                <a:ea typeface="Hei" pitchFamily="2" charset="-122"/>
              </a:rPr>
              <a:t> </a:t>
            </a:r>
            <a:r>
              <a:rPr lang="zh-CN" altLang="en-US" dirty="0">
                <a:ea typeface="Hei" pitchFamily="2" charset="-122"/>
              </a:rPr>
              <a:t>文本去重算法</a:t>
            </a:r>
          </a:p>
        </p:txBody>
      </p:sp>
      <p:sp>
        <p:nvSpPr>
          <p:cNvPr id="28" name="圆角矩形 1">
            <a:extLst>
              <a:ext uri="{FF2B5EF4-FFF2-40B4-BE49-F238E27FC236}">
                <a16:creationId xmlns:a16="http://schemas.microsoft.com/office/drawing/2014/main" id="{ACF3EE4B-94C0-00A3-3EB7-945CC35094D0}"/>
              </a:ext>
            </a:extLst>
          </p:cNvPr>
          <p:cNvSpPr/>
          <p:nvPr/>
        </p:nvSpPr>
        <p:spPr>
          <a:xfrm>
            <a:off x="374108" y="1821985"/>
            <a:ext cx="2987675" cy="78930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dirty="0">
                <a:ea typeface="Hei" pitchFamily="2" charset="-122"/>
              </a:rPr>
              <a:t>词块生成</a:t>
            </a:r>
          </a:p>
          <a:p>
            <a:pPr algn="ctr"/>
            <a:r>
              <a:rPr lang="zh-CN" altLang="en-US" sz="1600" dirty="0">
                <a:ea typeface="Hei" pitchFamily="2" charset="-122"/>
              </a:rPr>
              <a:t>（tokenization）</a:t>
            </a:r>
          </a:p>
        </p:txBody>
      </p:sp>
      <p:sp>
        <p:nvSpPr>
          <p:cNvPr id="29" name="圆角矩形 2">
            <a:extLst>
              <a:ext uri="{FF2B5EF4-FFF2-40B4-BE49-F238E27FC236}">
                <a16:creationId xmlns:a16="http://schemas.microsoft.com/office/drawing/2014/main" id="{37EF199A-5E70-09D3-6AFA-BA5710BB47ED}"/>
              </a:ext>
            </a:extLst>
          </p:cNvPr>
          <p:cNvSpPr/>
          <p:nvPr>
            <p:custDataLst>
              <p:tags r:id="rId1"/>
            </p:custDataLst>
          </p:nvPr>
        </p:nvSpPr>
        <p:spPr>
          <a:xfrm>
            <a:off x="379188" y="3151040"/>
            <a:ext cx="2987675" cy="83312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dirty="0">
                <a:ea typeface="Hei" pitchFamily="2" charset="-122"/>
              </a:rPr>
              <a:t>指纹计算</a:t>
            </a:r>
            <a:endParaRPr lang="en-US" altLang="zh-CN" dirty="0">
              <a:ea typeface="Hei" pitchFamily="2" charset="-122"/>
            </a:endParaRPr>
          </a:p>
          <a:p>
            <a:pPr algn="ctr"/>
            <a:r>
              <a:rPr lang="en-US" altLang="zh-CN" sz="1600" dirty="0">
                <a:ea typeface="Hei" pitchFamily="2" charset="-122"/>
              </a:rPr>
              <a:t>(</a:t>
            </a:r>
            <a:r>
              <a:rPr lang="zh-CN" altLang="en-US" sz="1600" dirty="0">
                <a:ea typeface="Hei" pitchFamily="2" charset="-122"/>
              </a:rPr>
              <a:t>Fingerprint Computation</a:t>
            </a:r>
            <a:r>
              <a:rPr lang="en-US" altLang="zh-CN" sz="1600" dirty="0">
                <a:ea typeface="Hei" pitchFamily="2" charset="-122"/>
              </a:rPr>
              <a:t>)</a:t>
            </a:r>
            <a:endParaRPr lang="zh-CN" altLang="en-US" sz="1600" dirty="0">
              <a:ea typeface="Hei" pitchFamily="2" charset="-122"/>
            </a:endParaRPr>
          </a:p>
        </p:txBody>
      </p:sp>
      <p:sp>
        <p:nvSpPr>
          <p:cNvPr id="30" name="圆角矩形 3">
            <a:extLst>
              <a:ext uri="{FF2B5EF4-FFF2-40B4-BE49-F238E27FC236}">
                <a16:creationId xmlns:a16="http://schemas.microsoft.com/office/drawing/2014/main" id="{AF872F9B-7381-E8C9-1EB8-545274A0CE02}"/>
              </a:ext>
            </a:extLst>
          </p:cNvPr>
          <p:cNvSpPr/>
          <p:nvPr>
            <p:custDataLst>
              <p:tags r:id="rId2"/>
            </p:custDataLst>
          </p:nvPr>
        </p:nvSpPr>
        <p:spPr>
          <a:xfrm>
            <a:off x="379188" y="4523910"/>
            <a:ext cx="2987675" cy="82296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dirty="0">
                <a:ea typeface="Hei" pitchFamily="2" charset="-122"/>
              </a:rPr>
              <a:t>局部敏感哈希 (LSH)</a:t>
            </a:r>
          </a:p>
          <a:p>
            <a:pPr algn="ctr"/>
            <a:r>
              <a:rPr lang="zh-CN" altLang="en-US" sz="1600" dirty="0">
                <a:ea typeface="Hei" pitchFamily="2" charset="-122"/>
              </a:rPr>
              <a:t>（Locality Sensitive Hashing）</a:t>
            </a:r>
          </a:p>
        </p:txBody>
      </p:sp>
      <p:sp>
        <p:nvSpPr>
          <p:cNvPr id="31" name="圆角矩形 6">
            <a:extLst>
              <a:ext uri="{FF2B5EF4-FFF2-40B4-BE49-F238E27FC236}">
                <a16:creationId xmlns:a16="http://schemas.microsoft.com/office/drawing/2014/main" id="{CD8FBCE6-628F-7BDF-9F9A-AF0CC0D0179A}"/>
              </a:ext>
            </a:extLst>
          </p:cNvPr>
          <p:cNvSpPr/>
          <p:nvPr>
            <p:custDataLst>
              <p:tags r:id="rId3"/>
            </p:custDataLst>
          </p:nvPr>
        </p:nvSpPr>
        <p:spPr>
          <a:xfrm>
            <a:off x="379188" y="5875190"/>
            <a:ext cx="2987675" cy="8477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dirty="0">
                <a:ea typeface="Hei" pitchFamily="2" charset="-122"/>
              </a:rPr>
              <a:t>去除重复</a:t>
            </a:r>
          </a:p>
          <a:p>
            <a:pPr algn="ctr"/>
            <a:r>
              <a:rPr lang="zh-CN" altLang="en-US" sz="1600" dirty="0">
                <a:ea typeface="Hei" pitchFamily="2" charset="-122"/>
              </a:rPr>
              <a:t>（Beyond Duplicate Pairs）</a:t>
            </a:r>
          </a:p>
        </p:txBody>
      </p:sp>
      <p:sp>
        <p:nvSpPr>
          <p:cNvPr id="32" name="圆角矩形 7">
            <a:extLst>
              <a:ext uri="{FF2B5EF4-FFF2-40B4-BE49-F238E27FC236}">
                <a16:creationId xmlns:a16="http://schemas.microsoft.com/office/drawing/2014/main" id="{82BD0141-EF49-1960-EB0F-09BA723026E4}"/>
              </a:ext>
            </a:extLst>
          </p:cNvPr>
          <p:cNvSpPr/>
          <p:nvPr/>
        </p:nvSpPr>
        <p:spPr>
          <a:xfrm>
            <a:off x="3928203" y="1821985"/>
            <a:ext cx="3112135" cy="833120"/>
          </a:xfrm>
          <a:prstGeom prst="roundRect">
            <a:avLst/>
          </a:prstGeom>
          <a:ln w="38100" cap="rnd" cmpd="sng" algn="ctr">
            <a:solidFill>
              <a:schemeClr val="accent1"/>
            </a:solidFill>
            <a:prstDash val="dash"/>
          </a:ln>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dirty="0">
              <a:ea typeface="Hei" pitchFamily="2" charset="-122"/>
            </a:endParaRPr>
          </a:p>
        </p:txBody>
      </p:sp>
      <p:sp>
        <p:nvSpPr>
          <p:cNvPr id="33" name="文本框 8">
            <a:extLst>
              <a:ext uri="{FF2B5EF4-FFF2-40B4-BE49-F238E27FC236}">
                <a16:creationId xmlns:a16="http://schemas.microsoft.com/office/drawing/2014/main" id="{73D4D916-D6AC-2520-ABD6-B8E9DDA9EE57}"/>
              </a:ext>
            </a:extLst>
          </p:cNvPr>
          <p:cNvSpPr txBox="1"/>
          <p:nvPr/>
        </p:nvSpPr>
        <p:spPr>
          <a:xfrm>
            <a:off x="4024088" y="1825160"/>
            <a:ext cx="2919095" cy="829945"/>
          </a:xfrm>
          <a:prstGeom prst="rect">
            <a:avLst/>
          </a:prstGeom>
          <a:noFill/>
        </p:spPr>
        <p:txBody>
          <a:bodyPr wrap="square" rtlCol="0">
            <a:spAutoFit/>
          </a:bodyPr>
          <a:lstStyle/>
          <a:p>
            <a:r>
              <a:rPr lang="zh-CN" altLang="en-US" sz="1600" dirty="0">
                <a:ea typeface="Hei" pitchFamily="2" charset="-122"/>
              </a:rPr>
              <a:t>把文本表示成连续单词组成的</a:t>
            </a:r>
            <a:r>
              <a:rPr lang="en-US" altLang="zh-CN" sz="1600" dirty="0">
                <a:ea typeface="Hei" pitchFamily="2" charset="-122"/>
              </a:rPr>
              <a:t>N-</a:t>
            </a:r>
            <a:r>
              <a:rPr lang="zh-CN" altLang="en-US" sz="1600" dirty="0">
                <a:ea typeface="Hei" pitchFamily="2" charset="-122"/>
              </a:rPr>
              <a:t>元组。该步骤时间复杂度与数据集大小呈线性关系</a:t>
            </a:r>
          </a:p>
        </p:txBody>
      </p:sp>
      <p:sp>
        <p:nvSpPr>
          <p:cNvPr id="34" name="圆角矩形 11">
            <a:extLst>
              <a:ext uri="{FF2B5EF4-FFF2-40B4-BE49-F238E27FC236}">
                <a16:creationId xmlns:a16="http://schemas.microsoft.com/office/drawing/2014/main" id="{6D032FD4-591E-E739-3F88-6367A6D6A2FB}"/>
              </a:ext>
            </a:extLst>
          </p:cNvPr>
          <p:cNvSpPr/>
          <p:nvPr>
            <p:custDataLst>
              <p:tags r:id="rId4"/>
            </p:custDataLst>
          </p:nvPr>
        </p:nvSpPr>
        <p:spPr>
          <a:xfrm>
            <a:off x="3928203" y="3151040"/>
            <a:ext cx="3112135" cy="833120"/>
          </a:xfrm>
          <a:prstGeom prst="roundRect">
            <a:avLst/>
          </a:prstGeom>
          <a:ln w="38100" cap="rnd" cmpd="sng" algn="ctr">
            <a:solidFill>
              <a:schemeClr val="accent1"/>
            </a:solidFill>
            <a:prstDash val="dash"/>
          </a:ln>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dirty="0">
              <a:ea typeface="Hei" pitchFamily="2" charset="-122"/>
            </a:endParaRPr>
          </a:p>
        </p:txBody>
      </p:sp>
      <p:sp>
        <p:nvSpPr>
          <p:cNvPr id="35" name="文本框 12">
            <a:extLst>
              <a:ext uri="{FF2B5EF4-FFF2-40B4-BE49-F238E27FC236}">
                <a16:creationId xmlns:a16="http://schemas.microsoft.com/office/drawing/2014/main" id="{03757D15-C0C2-5DDD-D6EF-F720720903E7}"/>
              </a:ext>
            </a:extLst>
          </p:cNvPr>
          <p:cNvSpPr txBox="1"/>
          <p:nvPr/>
        </p:nvSpPr>
        <p:spPr>
          <a:xfrm>
            <a:off x="3928203" y="3151040"/>
            <a:ext cx="3111500" cy="829945"/>
          </a:xfrm>
          <a:prstGeom prst="rect">
            <a:avLst/>
          </a:prstGeom>
          <a:noFill/>
        </p:spPr>
        <p:txBody>
          <a:bodyPr wrap="square" rtlCol="0">
            <a:spAutoFit/>
          </a:bodyPr>
          <a:lstStyle/>
          <a:p>
            <a:r>
              <a:rPr lang="zh-CN" altLang="en-US" sz="1600" dirty="0">
                <a:ea typeface="Hei" pitchFamily="2" charset="-122"/>
              </a:rPr>
              <a:t>为每个</a:t>
            </a:r>
            <a:r>
              <a:rPr lang="en-US" altLang="zh-CN" sz="1600" dirty="0">
                <a:ea typeface="Hei" pitchFamily="2" charset="-122"/>
              </a:rPr>
              <a:t>N-</a:t>
            </a:r>
            <a:r>
              <a:rPr lang="zh-CN" altLang="en-US" sz="1600" dirty="0">
                <a:ea typeface="Hei" pitchFamily="2" charset="-122"/>
              </a:rPr>
              <a:t>元组生成多个哈希值，再从生成的哈希值中选取最小的一个作为该集合的MinHash值</a:t>
            </a:r>
          </a:p>
        </p:txBody>
      </p:sp>
      <p:sp>
        <p:nvSpPr>
          <p:cNvPr id="36" name="圆角矩形 18">
            <a:extLst>
              <a:ext uri="{FF2B5EF4-FFF2-40B4-BE49-F238E27FC236}">
                <a16:creationId xmlns:a16="http://schemas.microsoft.com/office/drawing/2014/main" id="{93618EF7-CB02-7972-663D-3E3B30FE7B72}"/>
              </a:ext>
            </a:extLst>
          </p:cNvPr>
          <p:cNvSpPr/>
          <p:nvPr>
            <p:custDataLst>
              <p:tags r:id="rId5"/>
            </p:custDataLst>
          </p:nvPr>
        </p:nvSpPr>
        <p:spPr>
          <a:xfrm>
            <a:off x="3927568" y="4476920"/>
            <a:ext cx="3112135" cy="2136140"/>
          </a:xfrm>
          <a:prstGeom prst="roundRect">
            <a:avLst/>
          </a:prstGeom>
          <a:ln w="38100" cap="rnd" cmpd="sng" algn="ctr">
            <a:solidFill>
              <a:schemeClr val="accent1"/>
            </a:solidFill>
            <a:prstDash val="dash"/>
          </a:ln>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dirty="0">
              <a:ea typeface="Hei" pitchFamily="2" charset="-122"/>
            </a:endParaRPr>
          </a:p>
        </p:txBody>
      </p:sp>
      <p:sp>
        <p:nvSpPr>
          <p:cNvPr id="37" name="文本框 19">
            <a:extLst>
              <a:ext uri="{FF2B5EF4-FFF2-40B4-BE49-F238E27FC236}">
                <a16:creationId xmlns:a16="http://schemas.microsoft.com/office/drawing/2014/main" id="{5B219192-06FB-BAB2-B8A3-29FB9A1BFA3D}"/>
              </a:ext>
            </a:extLst>
          </p:cNvPr>
          <p:cNvSpPr txBox="1"/>
          <p:nvPr/>
        </p:nvSpPr>
        <p:spPr>
          <a:xfrm>
            <a:off x="3935188" y="4577250"/>
            <a:ext cx="3156585" cy="1814830"/>
          </a:xfrm>
          <a:prstGeom prst="rect">
            <a:avLst/>
          </a:prstGeom>
          <a:noFill/>
        </p:spPr>
        <p:txBody>
          <a:bodyPr wrap="square" rtlCol="0">
            <a:spAutoFit/>
          </a:bodyPr>
          <a:lstStyle/>
          <a:p>
            <a:pPr indent="0">
              <a:buNone/>
            </a:pPr>
            <a:r>
              <a:rPr lang="zh-CN" altLang="en-US" sz="1600" dirty="0">
                <a:ea typeface="Hei" pitchFamily="2" charset="-122"/>
              </a:rPr>
              <a:t>将指纹数组按行分成若干个条带 (band)，每个条带的行数相同；</a:t>
            </a:r>
          </a:p>
          <a:p>
            <a:pPr indent="0">
              <a:buNone/>
            </a:pPr>
            <a:r>
              <a:rPr lang="zh-CN" altLang="en-US" sz="1600" dirty="0">
                <a:ea typeface="Hei" pitchFamily="2" charset="-122"/>
              </a:rPr>
              <a:t>若两个文档在某条带上 MinHash值相同，这两个文档就会被聚到同一个桶（bucket）中备选；</a:t>
            </a:r>
          </a:p>
          <a:p>
            <a:pPr indent="0">
              <a:buNone/>
            </a:pPr>
            <a:r>
              <a:rPr lang="zh-CN" altLang="en-US" sz="1600" dirty="0">
                <a:ea typeface="Hei" pitchFamily="2" charset="-122"/>
              </a:rPr>
              <a:t>遍历 doc_ids的每一行，将其中的文档两两配对就生成了候选对</a:t>
            </a:r>
          </a:p>
        </p:txBody>
      </p:sp>
      <p:sp>
        <p:nvSpPr>
          <p:cNvPr id="38" name="右箭头 21">
            <a:extLst>
              <a:ext uri="{FF2B5EF4-FFF2-40B4-BE49-F238E27FC236}">
                <a16:creationId xmlns:a16="http://schemas.microsoft.com/office/drawing/2014/main" id="{B5FFEAD6-BA0F-D246-6860-B01DBDD482FF}"/>
              </a:ext>
            </a:extLst>
          </p:cNvPr>
          <p:cNvSpPr/>
          <p:nvPr/>
        </p:nvSpPr>
        <p:spPr>
          <a:xfrm>
            <a:off x="3485608" y="2042330"/>
            <a:ext cx="318135" cy="2914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ea typeface="Hei" pitchFamily="2" charset="-122"/>
            </a:endParaRPr>
          </a:p>
        </p:txBody>
      </p:sp>
      <p:sp>
        <p:nvSpPr>
          <p:cNvPr id="39" name="右箭头 22">
            <a:extLst>
              <a:ext uri="{FF2B5EF4-FFF2-40B4-BE49-F238E27FC236}">
                <a16:creationId xmlns:a16="http://schemas.microsoft.com/office/drawing/2014/main" id="{FC470092-B2EE-4067-B623-381415A94B39}"/>
              </a:ext>
            </a:extLst>
          </p:cNvPr>
          <p:cNvSpPr/>
          <p:nvPr>
            <p:custDataLst>
              <p:tags r:id="rId6"/>
            </p:custDataLst>
          </p:nvPr>
        </p:nvSpPr>
        <p:spPr>
          <a:xfrm>
            <a:off x="3485608" y="3420280"/>
            <a:ext cx="318135" cy="2914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ea typeface="Hei" pitchFamily="2" charset="-122"/>
            </a:endParaRPr>
          </a:p>
        </p:txBody>
      </p:sp>
      <p:sp>
        <p:nvSpPr>
          <p:cNvPr id="40" name="右箭头 23">
            <a:extLst>
              <a:ext uri="{FF2B5EF4-FFF2-40B4-BE49-F238E27FC236}">
                <a16:creationId xmlns:a16="http://schemas.microsoft.com/office/drawing/2014/main" id="{06331B5A-8C26-B243-40F7-9CA78C4370E0}"/>
              </a:ext>
            </a:extLst>
          </p:cNvPr>
          <p:cNvSpPr/>
          <p:nvPr>
            <p:custDataLst>
              <p:tags r:id="rId7"/>
            </p:custDataLst>
          </p:nvPr>
        </p:nvSpPr>
        <p:spPr>
          <a:xfrm>
            <a:off x="3485608" y="4909990"/>
            <a:ext cx="318135" cy="2914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ea typeface="Hei" pitchFamily="2" charset="-122"/>
            </a:endParaRPr>
          </a:p>
        </p:txBody>
      </p:sp>
      <p:pic>
        <p:nvPicPr>
          <p:cNvPr id="44" name="图片 4">
            <a:extLst>
              <a:ext uri="{FF2B5EF4-FFF2-40B4-BE49-F238E27FC236}">
                <a16:creationId xmlns:a16="http://schemas.microsoft.com/office/drawing/2014/main" id="{DF7B6ED6-F3FF-7282-F6F0-E292150A06E1}"/>
              </a:ext>
            </a:extLst>
          </p:cNvPr>
          <p:cNvPicPr>
            <a:picLocks noChangeAspect="1"/>
          </p:cNvPicPr>
          <p:nvPr/>
        </p:nvPicPr>
        <p:blipFill rotWithShape="1">
          <a:blip r:embed="rId10"/>
          <a:srcRect l="21233"/>
          <a:stretch/>
        </p:blipFill>
        <p:spPr>
          <a:xfrm>
            <a:off x="7385143" y="908768"/>
            <a:ext cx="4532256" cy="581414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449279"/>
            <a:ext cx="10521388" cy="1015200"/>
          </a:xfrm>
        </p:spPr>
        <p:txBody>
          <a:bodyPr/>
          <a:lstStyle/>
          <a:p>
            <a:r>
              <a:rPr lang="zh-CN" altLang="en-US" dirty="0"/>
              <a:t>MinHash＋LSH</a:t>
            </a:r>
            <a:r>
              <a:rPr lang="en-US" altLang="zh-CN" dirty="0"/>
              <a:t> </a:t>
            </a:r>
            <a:r>
              <a:rPr lang="zh-CN" altLang="en-US" dirty="0"/>
              <a:t>文本去重算法：</a:t>
            </a:r>
            <a:r>
              <a:rPr lang="en-US" altLang="zh-CN" dirty="0"/>
              <a:t>Toy</a:t>
            </a:r>
            <a:r>
              <a:rPr lang="zh-CN" altLang="en-US" dirty="0"/>
              <a:t> </a:t>
            </a:r>
            <a:r>
              <a:rPr lang="en-US" altLang="zh-CN" dirty="0"/>
              <a:t>Example</a:t>
            </a:r>
            <a:endParaRPr lang="zh-CN" altLang="en-US" dirty="0"/>
          </a:p>
        </p:txBody>
      </p:sp>
      <p:graphicFrame>
        <p:nvGraphicFramePr>
          <p:cNvPr id="28" name="Table 27">
            <a:extLst>
              <a:ext uri="{FF2B5EF4-FFF2-40B4-BE49-F238E27FC236}">
                <a16:creationId xmlns:a16="http://schemas.microsoft.com/office/drawing/2014/main" id="{67BC1BB2-E3AD-1F20-FCC2-7556A208FDA8}"/>
              </a:ext>
            </a:extLst>
          </p:cNvPr>
          <p:cNvGraphicFramePr>
            <a:graphicFrameLocks noGrp="1"/>
          </p:cNvGraphicFramePr>
          <p:nvPr>
            <p:extLst>
              <p:ext uri="{D42A27DB-BD31-4B8C-83A1-F6EECF244321}">
                <p14:modId xmlns:p14="http://schemas.microsoft.com/office/powerpoint/2010/main" val="3472540873"/>
              </p:ext>
            </p:extLst>
          </p:nvPr>
        </p:nvGraphicFramePr>
        <p:xfrm>
          <a:off x="2500970" y="1633406"/>
          <a:ext cx="7190059" cy="1483360"/>
        </p:xfrm>
        <a:graphic>
          <a:graphicData uri="http://schemas.openxmlformats.org/drawingml/2006/table">
            <a:tbl>
              <a:tblPr firstRow="1" bandRow="1">
                <a:tableStyleId>{5C22544A-7EE6-4342-B048-85BDC9FD1C3A}</a:tableStyleId>
              </a:tblPr>
              <a:tblGrid>
                <a:gridCol w="1224157">
                  <a:extLst>
                    <a:ext uri="{9D8B030D-6E8A-4147-A177-3AD203B41FA5}">
                      <a16:colId xmlns:a16="http://schemas.microsoft.com/office/drawing/2014/main" val="1660922656"/>
                    </a:ext>
                  </a:extLst>
                </a:gridCol>
                <a:gridCol w="5965902">
                  <a:extLst>
                    <a:ext uri="{9D8B030D-6E8A-4147-A177-3AD203B41FA5}">
                      <a16:colId xmlns:a16="http://schemas.microsoft.com/office/drawing/2014/main" val="3934849353"/>
                    </a:ext>
                  </a:extLst>
                </a:gridCol>
              </a:tblGrid>
              <a:tr h="370840">
                <a:tc>
                  <a:txBody>
                    <a:bodyPr/>
                    <a:lstStyle/>
                    <a:p>
                      <a:pPr algn="ctr"/>
                      <a:r>
                        <a:rPr lang="en-CN" dirty="0"/>
                        <a:t>文本ID</a:t>
                      </a:r>
                    </a:p>
                  </a:txBody>
                  <a:tcPr anchor="ctr"/>
                </a:tc>
                <a:tc>
                  <a:txBody>
                    <a:bodyPr/>
                    <a:lstStyle/>
                    <a:p>
                      <a:pPr algn="ctr"/>
                      <a:r>
                        <a:rPr lang="en-CN" dirty="0"/>
                        <a:t>文本内容</a:t>
                      </a:r>
                    </a:p>
                  </a:txBody>
                  <a:tcPr anchor="ctr"/>
                </a:tc>
                <a:extLst>
                  <a:ext uri="{0D108BD9-81ED-4DB2-BD59-A6C34878D82A}">
                    <a16:rowId xmlns:a16="http://schemas.microsoft.com/office/drawing/2014/main" val="3981755535"/>
                  </a:ext>
                </a:extLst>
              </a:tr>
              <a:tr h="370840">
                <a:tc>
                  <a:txBody>
                    <a:bodyPr/>
                    <a:lstStyle/>
                    <a:p>
                      <a:pPr algn="ctr"/>
                      <a:r>
                        <a:rPr lang="en-US" altLang="zh-CN" b="0" i="0" dirty="0">
                          <a:ea typeface="Hei" pitchFamily="2" charset="-122"/>
                        </a:rPr>
                        <a:t>1</a:t>
                      </a:r>
                      <a:endParaRPr lang="en-CN" dirty="0"/>
                    </a:p>
                  </a:txBody>
                  <a:tcPr anchor="ctr"/>
                </a:tc>
                <a:tc>
                  <a:txBody>
                    <a:bodyPr/>
                    <a:lstStyle/>
                    <a:p>
                      <a:pPr algn="ctr" fontAlgn="base"/>
                      <a:r>
                        <a:rPr lang="en-US" dirty="0">
                          <a:effectLst/>
                        </a:rPr>
                        <a:t>Deduplication is so much fun!</a:t>
                      </a:r>
                    </a:p>
                  </a:txBody>
                  <a:tcPr anchor="ctr"/>
                </a:tc>
                <a:extLst>
                  <a:ext uri="{0D108BD9-81ED-4DB2-BD59-A6C34878D82A}">
                    <a16:rowId xmlns:a16="http://schemas.microsoft.com/office/drawing/2014/main" val="1525183852"/>
                  </a:ext>
                </a:extLst>
              </a:tr>
              <a:tr h="370840">
                <a:tc>
                  <a:txBody>
                    <a:bodyPr/>
                    <a:lstStyle/>
                    <a:p>
                      <a:pPr algn="ctr"/>
                      <a:r>
                        <a:rPr lang="en-US" altLang="zh-CN" b="0" i="0" dirty="0">
                          <a:ea typeface="Hei" pitchFamily="2" charset="-122"/>
                        </a:rPr>
                        <a:t>2</a:t>
                      </a:r>
                      <a:endParaRPr lang="en-CN" dirty="0"/>
                    </a:p>
                  </a:txBody>
                  <a:tcPr anchor="ctr"/>
                </a:tc>
                <a:tc>
                  <a:txBody>
                    <a:bodyPr/>
                    <a:lstStyle/>
                    <a:p>
                      <a:pPr algn="ctr" fontAlgn="base"/>
                      <a:r>
                        <a:rPr lang="en-US" dirty="0">
                          <a:effectLst/>
                        </a:rPr>
                        <a:t>Deduplication is so much fun and easy!</a:t>
                      </a:r>
                    </a:p>
                  </a:txBody>
                  <a:tcPr anchor="ctr"/>
                </a:tc>
                <a:extLst>
                  <a:ext uri="{0D108BD9-81ED-4DB2-BD59-A6C34878D82A}">
                    <a16:rowId xmlns:a16="http://schemas.microsoft.com/office/drawing/2014/main" val="878497503"/>
                  </a:ext>
                </a:extLst>
              </a:tr>
              <a:tr h="370840">
                <a:tc>
                  <a:txBody>
                    <a:bodyPr/>
                    <a:lstStyle/>
                    <a:p>
                      <a:pPr algn="ctr"/>
                      <a:r>
                        <a:rPr lang="en-US" altLang="zh-CN" b="0" i="0" dirty="0">
                          <a:ea typeface="Hei" pitchFamily="2" charset="-122"/>
                        </a:rPr>
                        <a:t>3</a:t>
                      </a:r>
                      <a:endParaRPr lang="en-CN" dirty="0"/>
                    </a:p>
                  </a:txBody>
                  <a:tcPr anchor="ctr"/>
                </a:tc>
                <a:tc>
                  <a:txBody>
                    <a:bodyPr/>
                    <a:lstStyle/>
                    <a:p>
                      <a:pPr algn="ctr" fontAlgn="base"/>
                      <a:r>
                        <a:rPr lang="en-US" dirty="0">
                          <a:effectLst/>
                        </a:rPr>
                        <a:t>I wish spider dog is a thing.</a:t>
                      </a:r>
                    </a:p>
                  </a:txBody>
                  <a:tcPr anchor="ctr"/>
                </a:tc>
                <a:extLst>
                  <a:ext uri="{0D108BD9-81ED-4DB2-BD59-A6C34878D82A}">
                    <a16:rowId xmlns:a16="http://schemas.microsoft.com/office/drawing/2014/main" val="2764024221"/>
                  </a:ext>
                </a:extLst>
              </a:tr>
            </a:tbl>
          </a:graphicData>
        </a:graphic>
      </p:graphicFrame>
      <p:sp>
        <p:nvSpPr>
          <p:cNvPr id="31" name="TextBox 30">
            <a:extLst>
              <a:ext uri="{FF2B5EF4-FFF2-40B4-BE49-F238E27FC236}">
                <a16:creationId xmlns:a16="http://schemas.microsoft.com/office/drawing/2014/main" id="{42D76F78-202D-5797-354E-2242F3657998}"/>
              </a:ext>
            </a:extLst>
          </p:cNvPr>
          <p:cNvSpPr txBox="1"/>
          <p:nvPr/>
        </p:nvSpPr>
        <p:spPr>
          <a:xfrm>
            <a:off x="150542" y="2005754"/>
            <a:ext cx="1968190" cy="461665"/>
          </a:xfrm>
          <a:prstGeom prst="rect">
            <a:avLst/>
          </a:prstGeom>
          <a:noFill/>
        </p:spPr>
        <p:txBody>
          <a:bodyPr wrap="square">
            <a:spAutoFit/>
          </a:bodyPr>
          <a:lstStyle/>
          <a:p>
            <a:r>
              <a:rPr lang="en-CN" sz="2400" dirty="0">
                <a:solidFill>
                  <a:srgbClr val="C281FF"/>
                </a:solidFill>
              </a:rPr>
              <a:t>N</a:t>
            </a:r>
            <a:r>
              <a:rPr lang="en-US" altLang="zh-CN" sz="2400" dirty="0">
                <a:solidFill>
                  <a:srgbClr val="C281FF"/>
                </a:solidFill>
                <a:ea typeface="Hei" pitchFamily="2" charset="-122"/>
              </a:rPr>
              <a:t>-grams</a:t>
            </a:r>
            <a:r>
              <a:rPr lang="zh-CN" altLang="en-US" sz="2400" dirty="0">
                <a:solidFill>
                  <a:srgbClr val="C281FF"/>
                </a:solidFill>
                <a:ea typeface="Hei" pitchFamily="2" charset="-122"/>
              </a:rPr>
              <a:t>划分</a:t>
            </a:r>
            <a:endParaRPr lang="en-CN" sz="2400" dirty="0">
              <a:solidFill>
                <a:srgbClr val="C281FF"/>
              </a:solidFill>
            </a:endParaRPr>
          </a:p>
        </p:txBody>
      </p:sp>
      <p:sp>
        <p:nvSpPr>
          <p:cNvPr id="32" name="Down Arrow 31">
            <a:extLst>
              <a:ext uri="{FF2B5EF4-FFF2-40B4-BE49-F238E27FC236}">
                <a16:creationId xmlns:a16="http://schemas.microsoft.com/office/drawing/2014/main" id="{4BE24DBC-EF91-B9AB-1419-A6370F353FA3}"/>
              </a:ext>
            </a:extLst>
          </p:cNvPr>
          <p:cNvSpPr/>
          <p:nvPr/>
        </p:nvSpPr>
        <p:spPr>
          <a:xfrm>
            <a:off x="6096000" y="3323063"/>
            <a:ext cx="237893" cy="78058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TextBox 32">
            <a:extLst>
              <a:ext uri="{FF2B5EF4-FFF2-40B4-BE49-F238E27FC236}">
                <a16:creationId xmlns:a16="http://schemas.microsoft.com/office/drawing/2014/main" id="{792ADA4F-45A3-3215-D596-BF7A19EF0A2A}"/>
              </a:ext>
            </a:extLst>
          </p:cNvPr>
          <p:cNvSpPr txBox="1"/>
          <p:nvPr/>
        </p:nvSpPr>
        <p:spPr>
          <a:xfrm>
            <a:off x="6690731" y="3556569"/>
            <a:ext cx="2667718" cy="369332"/>
          </a:xfrm>
          <a:prstGeom prst="rect">
            <a:avLst/>
          </a:prstGeom>
          <a:noFill/>
        </p:spPr>
        <p:txBody>
          <a:bodyPr wrap="none" rtlCol="0">
            <a:spAutoFit/>
          </a:bodyPr>
          <a:lstStyle/>
          <a:p>
            <a:r>
              <a:rPr lang="en-CN" dirty="0"/>
              <a:t>Tri</a:t>
            </a:r>
            <a:r>
              <a:rPr lang="en-US" altLang="zh-CN" dirty="0">
                <a:ea typeface="Hei" pitchFamily="2" charset="-122"/>
              </a:rPr>
              <a:t>-Gram</a:t>
            </a:r>
            <a:r>
              <a:rPr lang="zh-CN" altLang="en-US" dirty="0">
                <a:ea typeface="Hei" pitchFamily="2" charset="-122"/>
              </a:rPr>
              <a:t>（三元组）划分</a:t>
            </a:r>
            <a:endParaRPr lang="en-CN" dirty="0"/>
          </a:p>
        </p:txBody>
      </p:sp>
      <p:graphicFrame>
        <p:nvGraphicFramePr>
          <p:cNvPr id="34" name="Table 33">
            <a:extLst>
              <a:ext uri="{FF2B5EF4-FFF2-40B4-BE49-F238E27FC236}">
                <a16:creationId xmlns:a16="http://schemas.microsoft.com/office/drawing/2014/main" id="{F1EFA65A-BAA6-2576-A900-0A3CF691C71E}"/>
              </a:ext>
            </a:extLst>
          </p:cNvPr>
          <p:cNvGraphicFramePr>
            <a:graphicFrameLocks noGrp="1"/>
          </p:cNvGraphicFramePr>
          <p:nvPr>
            <p:extLst>
              <p:ext uri="{D42A27DB-BD31-4B8C-83A1-F6EECF244321}">
                <p14:modId xmlns:p14="http://schemas.microsoft.com/office/powerpoint/2010/main" val="1351259270"/>
              </p:ext>
            </p:extLst>
          </p:nvPr>
        </p:nvGraphicFramePr>
        <p:xfrm>
          <a:off x="2001488" y="4326672"/>
          <a:ext cx="8426916" cy="1483360"/>
        </p:xfrm>
        <a:graphic>
          <a:graphicData uri="http://schemas.openxmlformats.org/drawingml/2006/table">
            <a:tbl>
              <a:tblPr firstRow="1" bandRow="1">
                <a:tableStyleId>{5C22544A-7EE6-4342-B048-85BDC9FD1C3A}</a:tableStyleId>
              </a:tblPr>
              <a:tblGrid>
                <a:gridCol w="1379243">
                  <a:extLst>
                    <a:ext uri="{9D8B030D-6E8A-4147-A177-3AD203B41FA5}">
                      <a16:colId xmlns:a16="http://schemas.microsoft.com/office/drawing/2014/main" val="1660922656"/>
                    </a:ext>
                  </a:extLst>
                </a:gridCol>
                <a:gridCol w="7047673">
                  <a:extLst>
                    <a:ext uri="{9D8B030D-6E8A-4147-A177-3AD203B41FA5}">
                      <a16:colId xmlns:a16="http://schemas.microsoft.com/office/drawing/2014/main" val="3934849353"/>
                    </a:ext>
                  </a:extLst>
                </a:gridCol>
              </a:tblGrid>
              <a:tr h="370840">
                <a:tc>
                  <a:txBody>
                    <a:bodyPr/>
                    <a:lstStyle/>
                    <a:p>
                      <a:pPr algn="ctr"/>
                      <a:r>
                        <a:rPr lang="en-CN" dirty="0"/>
                        <a:t>文本ID</a:t>
                      </a:r>
                    </a:p>
                  </a:txBody>
                  <a:tcPr anchor="ctr"/>
                </a:tc>
                <a:tc>
                  <a:txBody>
                    <a:bodyPr/>
                    <a:lstStyle/>
                    <a:p>
                      <a:pPr algn="ctr"/>
                      <a:r>
                        <a:rPr lang="en-CN" dirty="0"/>
                        <a:t>文本划分</a:t>
                      </a:r>
                    </a:p>
                  </a:txBody>
                  <a:tcPr anchor="ctr"/>
                </a:tc>
                <a:extLst>
                  <a:ext uri="{0D108BD9-81ED-4DB2-BD59-A6C34878D82A}">
                    <a16:rowId xmlns:a16="http://schemas.microsoft.com/office/drawing/2014/main" val="3981755535"/>
                  </a:ext>
                </a:extLst>
              </a:tr>
              <a:tr h="370840">
                <a:tc>
                  <a:txBody>
                    <a:bodyPr/>
                    <a:lstStyle/>
                    <a:p>
                      <a:pPr algn="ctr"/>
                      <a:r>
                        <a:rPr lang="en-US" altLang="zh-CN" b="0" i="0" dirty="0">
                          <a:ea typeface="Hei" pitchFamily="2" charset="-122"/>
                        </a:rPr>
                        <a:t>1</a:t>
                      </a:r>
                      <a:endParaRPr lang="en-CN" dirty="0"/>
                    </a:p>
                  </a:txBody>
                  <a:tcPr anchor="ctr"/>
                </a:tc>
                <a:tc>
                  <a:txBody>
                    <a:bodyPr/>
                    <a:lstStyle/>
                    <a:p>
                      <a:pPr algn="ctr" fontAlgn="base"/>
                      <a:r>
                        <a:rPr lang="en-US" sz="1800" b="0" i="0" kern="1200" dirty="0">
                          <a:solidFill>
                            <a:schemeClr val="dk1"/>
                          </a:solidFill>
                          <a:effectLst/>
                          <a:latin typeface="+mn-lt"/>
                          <a:ea typeface="+mn-ea"/>
                          <a:cs typeface="+mn-cs"/>
                        </a:rPr>
                        <a:t>{“Deduplication is so”, “is so much”, “so much fun”}</a:t>
                      </a:r>
                      <a:endParaRPr lang="en-US" dirty="0">
                        <a:effectLst/>
                      </a:endParaRPr>
                    </a:p>
                  </a:txBody>
                  <a:tcPr anchor="ctr"/>
                </a:tc>
                <a:extLst>
                  <a:ext uri="{0D108BD9-81ED-4DB2-BD59-A6C34878D82A}">
                    <a16:rowId xmlns:a16="http://schemas.microsoft.com/office/drawing/2014/main" val="1525183852"/>
                  </a:ext>
                </a:extLst>
              </a:tr>
              <a:tr h="370840">
                <a:tc>
                  <a:txBody>
                    <a:bodyPr/>
                    <a:lstStyle/>
                    <a:p>
                      <a:pPr algn="ctr"/>
                      <a:r>
                        <a:rPr lang="en-US" altLang="zh-CN" b="0" i="0" dirty="0">
                          <a:ea typeface="Hei" pitchFamily="2" charset="-122"/>
                        </a:rPr>
                        <a:t>2</a:t>
                      </a:r>
                      <a:endParaRPr lang="en-CN" dirty="0"/>
                    </a:p>
                  </a:txBody>
                  <a:tcPr anchor="ctr"/>
                </a:tc>
                <a:tc>
                  <a:txBody>
                    <a:bodyPr/>
                    <a:lstStyle/>
                    <a:p>
                      <a:pPr algn="ctr" fontAlgn="base"/>
                      <a:r>
                        <a:rPr lang="en-US" sz="1800" b="0" i="0" kern="1200" dirty="0">
                          <a:solidFill>
                            <a:schemeClr val="dk1"/>
                          </a:solidFill>
                          <a:effectLst/>
                          <a:latin typeface="+mn-lt"/>
                          <a:ea typeface="+mn-ea"/>
                          <a:cs typeface="+mn-cs"/>
                        </a:rPr>
                        <a:t>{“Deduplication is so”, “is so much”, “so much fun”, “fun and easy”}</a:t>
                      </a:r>
                      <a:endParaRPr lang="en-US" dirty="0">
                        <a:effectLst/>
                      </a:endParaRPr>
                    </a:p>
                  </a:txBody>
                  <a:tcPr anchor="ctr"/>
                </a:tc>
                <a:extLst>
                  <a:ext uri="{0D108BD9-81ED-4DB2-BD59-A6C34878D82A}">
                    <a16:rowId xmlns:a16="http://schemas.microsoft.com/office/drawing/2014/main" val="878497503"/>
                  </a:ext>
                </a:extLst>
              </a:tr>
              <a:tr h="370840">
                <a:tc>
                  <a:txBody>
                    <a:bodyPr/>
                    <a:lstStyle/>
                    <a:p>
                      <a:pPr algn="ctr"/>
                      <a:r>
                        <a:rPr lang="en-US" altLang="zh-CN" b="0" i="0" dirty="0">
                          <a:ea typeface="Hei" pitchFamily="2" charset="-122"/>
                        </a:rPr>
                        <a:t>3</a:t>
                      </a:r>
                      <a:endParaRPr lang="en-CN" dirty="0"/>
                    </a:p>
                  </a:txBody>
                  <a:tcPr anchor="ctr"/>
                </a:tc>
                <a:tc>
                  <a:txBody>
                    <a:bodyPr/>
                    <a:lstStyle/>
                    <a:p>
                      <a:pPr algn="ctr" fontAlgn="base"/>
                      <a:r>
                        <a:rPr lang="en-US" dirty="0">
                          <a:effectLst/>
                        </a:rPr>
                        <a:t>{“I wish spider”, “wish spider dog”, “spider dog is”, “dog is a”, “is a thing”}</a:t>
                      </a:r>
                    </a:p>
                  </a:txBody>
                  <a:tcPr anchor="ctr"/>
                </a:tc>
                <a:extLst>
                  <a:ext uri="{0D108BD9-81ED-4DB2-BD59-A6C34878D82A}">
                    <a16:rowId xmlns:a16="http://schemas.microsoft.com/office/drawing/2014/main" val="2764024221"/>
                  </a:ext>
                </a:extLst>
              </a:tr>
            </a:tbl>
          </a:graphicData>
        </a:graphic>
      </p:graphicFrame>
    </p:spTree>
    <p:extLst>
      <p:ext uri="{BB962C8B-B14F-4D97-AF65-F5344CB8AC3E}">
        <p14:creationId xmlns:p14="http://schemas.microsoft.com/office/powerpoint/2010/main" val="237966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449279"/>
            <a:ext cx="10521388" cy="1015200"/>
          </a:xfrm>
        </p:spPr>
        <p:txBody>
          <a:bodyPr/>
          <a:lstStyle/>
          <a:p>
            <a:r>
              <a:rPr lang="zh-CN" altLang="en-US" dirty="0"/>
              <a:t>MinHash＋LSH</a:t>
            </a:r>
            <a:r>
              <a:rPr lang="en-US" altLang="zh-CN" dirty="0"/>
              <a:t> </a:t>
            </a:r>
            <a:r>
              <a:rPr lang="zh-CN" altLang="en-US" dirty="0"/>
              <a:t>文本去重算法：</a:t>
            </a:r>
            <a:r>
              <a:rPr lang="en-US" altLang="zh-CN" dirty="0"/>
              <a:t>Toy</a:t>
            </a:r>
            <a:r>
              <a:rPr lang="zh-CN" altLang="en-US" dirty="0"/>
              <a:t> </a:t>
            </a:r>
            <a:r>
              <a:rPr lang="en-US" altLang="zh-CN" dirty="0"/>
              <a:t>Example</a:t>
            </a:r>
            <a:endParaRPr lang="zh-CN" altLang="en-US" dirty="0"/>
          </a:p>
        </p:txBody>
      </p:sp>
      <p:sp>
        <p:nvSpPr>
          <p:cNvPr id="31" name="TextBox 30">
            <a:extLst>
              <a:ext uri="{FF2B5EF4-FFF2-40B4-BE49-F238E27FC236}">
                <a16:creationId xmlns:a16="http://schemas.microsoft.com/office/drawing/2014/main" id="{42D76F78-202D-5797-354E-2242F3657998}"/>
              </a:ext>
            </a:extLst>
          </p:cNvPr>
          <p:cNvSpPr txBox="1"/>
          <p:nvPr/>
        </p:nvSpPr>
        <p:spPr>
          <a:xfrm>
            <a:off x="150542" y="2005754"/>
            <a:ext cx="1968190" cy="461665"/>
          </a:xfrm>
          <a:prstGeom prst="rect">
            <a:avLst/>
          </a:prstGeom>
          <a:noFill/>
        </p:spPr>
        <p:txBody>
          <a:bodyPr wrap="square">
            <a:spAutoFit/>
          </a:bodyPr>
          <a:lstStyle/>
          <a:p>
            <a:r>
              <a:rPr lang="en-CN" sz="2400" dirty="0">
                <a:solidFill>
                  <a:srgbClr val="C281FF"/>
                </a:solidFill>
              </a:rPr>
              <a:t>计算哈希值</a:t>
            </a:r>
          </a:p>
        </p:txBody>
      </p:sp>
      <p:graphicFrame>
        <p:nvGraphicFramePr>
          <p:cNvPr id="34" name="Table 33">
            <a:extLst>
              <a:ext uri="{FF2B5EF4-FFF2-40B4-BE49-F238E27FC236}">
                <a16:creationId xmlns:a16="http://schemas.microsoft.com/office/drawing/2014/main" id="{F1EFA65A-BAA6-2576-A900-0A3CF691C71E}"/>
              </a:ext>
            </a:extLst>
          </p:cNvPr>
          <p:cNvGraphicFramePr>
            <a:graphicFrameLocks noGrp="1"/>
          </p:cNvGraphicFramePr>
          <p:nvPr>
            <p:extLst>
              <p:ext uri="{D42A27DB-BD31-4B8C-83A1-F6EECF244321}">
                <p14:modId xmlns:p14="http://schemas.microsoft.com/office/powerpoint/2010/main" val="3707267427"/>
              </p:ext>
            </p:extLst>
          </p:nvPr>
        </p:nvGraphicFramePr>
        <p:xfrm>
          <a:off x="2477273" y="1464479"/>
          <a:ext cx="8426916" cy="1483360"/>
        </p:xfrm>
        <a:graphic>
          <a:graphicData uri="http://schemas.openxmlformats.org/drawingml/2006/table">
            <a:tbl>
              <a:tblPr firstRow="1" bandRow="1">
                <a:tableStyleId>{5C22544A-7EE6-4342-B048-85BDC9FD1C3A}</a:tableStyleId>
              </a:tblPr>
              <a:tblGrid>
                <a:gridCol w="1379243">
                  <a:extLst>
                    <a:ext uri="{9D8B030D-6E8A-4147-A177-3AD203B41FA5}">
                      <a16:colId xmlns:a16="http://schemas.microsoft.com/office/drawing/2014/main" val="1660922656"/>
                    </a:ext>
                  </a:extLst>
                </a:gridCol>
                <a:gridCol w="7047673">
                  <a:extLst>
                    <a:ext uri="{9D8B030D-6E8A-4147-A177-3AD203B41FA5}">
                      <a16:colId xmlns:a16="http://schemas.microsoft.com/office/drawing/2014/main" val="3934849353"/>
                    </a:ext>
                  </a:extLst>
                </a:gridCol>
              </a:tblGrid>
              <a:tr h="370840">
                <a:tc>
                  <a:txBody>
                    <a:bodyPr/>
                    <a:lstStyle/>
                    <a:p>
                      <a:pPr algn="ctr"/>
                      <a:r>
                        <a:rPr lang="en-CN" dirty="0"/>
                        <a:t>文本ID</a:t>
                      </a:r>
                    </a:p>
                  </a:txBody>
                  <a:tcPr anchor="ctr"/>
                </a:tc>
                <a:tc>
                  <a:txBody>
                    <a:bodyPr/>
                    <a:lstStyle/>
                    <a:p>
                      <a:pPr algn="ctr"/>
                      <a:r>
                        <a:rPr lang="en-CN" dirty="0"/>
                        <a:t>grams</a:t>
                      </a:r>
                    </a:p>
                  </a:txBody>
                  <a:tcPr anchor="ctr"/>
                </a:tc>
                <a:extLst>
                  <a:ext uri="{0D108BD9-81ED-4DB2-BD59-A6C34878D82A}">
                    <a16:rowId xmlns:a16="http://schemas.microsoft.com/office/drawing/2014/main" val="3981755535"/>
                  </a:ext>
                </a:extLst>
              </a:tr>
              <a:tr h="370840">
                <a:tc>
                  <a:txBody>
                    <a:bodyPr/>
                    <a:lstStyle/>
                    <a:p>
                      <a:pPr algn="ctr"/>
                      <a:r>
                        <a:rPr lang="en-US" altLang="zh-CN" b="0" i="0" dirty="0">
                          <a:ea typeface="Hei" pitchFamily="2" charset="-122"/>
                        </a:rPr>
                        <a:t>1</a:t>
                      </a:r>
                      <a:endParaRPr lang="en-CN" dirty="0"/>
                    </a:p>
                  </a:txBody>
                  <a:tcPr anchor="ctr"/>
                </a:tc>
                <a:tc>
                  <a:txBody>
                    <a:bodyPr/>
                    <a:lstStyle/>
                    <a:p>
                      <a:pPr algn="ctr" fontAlgn="base"/>
                      <a:r>
                        <a:rPr lang="en-US" sz="1800" b="0" i="0" kern="1200" dirty="0">
                          <a:solidFill>
                            <a:schemeClr val="dk1"/>
                          </a:solidFill>
                          <a:effectLst/>
                          <a:latin typeface="+mn-lt"/>
                          <a:ea typeface="+mn-ea"/>
                          <a:cs typeface="+mn-cs"/>
                        </a:rPr>
                        <a:t>{“Deduplication is so”, “is so much”, </a:t>
                      </a:r>
                      <a:r>
                        <a:rPr lang="zh-CN" altLang="en-US" sz="1800" b="0" i="0" kern="1200" dirty="0">
                          <a:solidFill>
                            <a:schemeClr val="dk1"/>
                          </a:solidFill>
                          <a:effectLst/>
                          <a:latin typeface="+mn-lt"/>
                          <a:ea typeface="Hei" pitchFamily="2" charset="-122"/>
                          <a:cs typeface="+mn-cs"/>
                        </a:rPr>
                        <a:t> </a:t>
                      </a:r>
                      <a:r>
                        <a:rPr lang="en-US" sz="1800" b="0" i="0" kern="1200" dirty="0">
                          <a:solidFill>
                            <a:schemeClr val="dk1"/>
                          </a:solidFill>
                          <a:effectLst/>
                          <a:latin typeface="+mn-lt"/>
                          <a:ea typeface="+mn-ea"/>
                          <a:cs typeface="+mn-cs"/>
                        </a:rPr>
                        <a:t>“so much fun”}</a:t>
                      </a:r>
                      <a:endParaRPr lang="en-US" dirty="0">
                        <a:effectLst/>
                      </a:endParaRPr>
                    </a:p>
                  </a:txBody>
                  <a:tcPr anchor="ctr"/>
                </a:tc>
                <a:extLst>
                  <a:ext uri="{0D108BD9-81ED-4DB2-BD59-A6C34878D82A}">
                    <a16:rowId xmlns:a16="http://schemas.microsoft.com/office/drawing/2014/main" val="1525183852"/>
                  </a:ext>
                </a:extLst>
              </a:tr>
              <a:tr h="370840">
                <a:tc>
                  <a:txBody>
                    <a:bodyPr/>
                    <a:lstStyle/>
                    <a:p>
                      <a:pPr algn="ctr"/>
                      <a:r>
                        <a:rPr lang="en-US" altLang="zh-CN" b="0" i="0" dirty="0">
                          <a:ea typeface="Hei" pitchFamily="2" charset="-122"/>
                        </a:rPr>
                        <a:t>2</a:t>
                      </a:r>
                      <a:endParaRPr lang="en-CN" dirty="0"/>
                    </a:p>
                  </a:txBody>
                  <a:tcPr anchor="ctr"/>
                </a:tc>
                <a:tc>
                  <a:txBody>
                    <a:bodyPr/>
                    <a:lstStyle/>
                    <a:p>
                      <a:pPr algn="ctr" fontAlgn="base"/>
                      <a:r>
                        <a:rPr lang="en-US" sz="1800" b="0" i="0" kern="1200" dirty="0">
                          <a:solidFill>
                            <a:schemeClr val="dk1"/>
                          </a:solidFill>
                          <a:effectLst/>
                          <a:latin typeface="+mn-lt"/>
                          <a:ea typeface="+mn-ea"/>
                          <a:cs typeface="+mn-cs"/>
                        </a:rPr>
                        <a:t>{“Deduplication is so”, “is so much”, “so much fun”, “fun and easy”}</a:t>
                      </a:r>
                      <a:endParaRPr lang="en-US" dirty="0">
                        <a:effectLst/>
                      </a:endParaRPr>
                    </a:p>
                  </a:txBody>
                  <a:tcPr anchor="ctr"/>
                </a:tc>
                <a:extLst>
                  <a:ext uri="{0D108BD9-81ED-4DB2-BD59-A6C34878D82A}">
                    <a16:rowId xmlns:a16="http://schemas.microsoft.com/office/drawing/2014/main" val="878497503"/>
                  </a:ext>
                </a:extLst>
              </a:tr>
              <a:tr h="370840">
                <a:tc>
                  <a:txBody>
                    <a:bodyPr/>
                    <a:lstStyle/>
                    <a:p>
                      <a:pPr algn="ctr"/>
                      <a:r>
                        <a:rPr lang="en-US" altLang="zh-CN" b="0" i="0" dirty="0">
                          <a:ea typeface="Hei" pitchFamily="2" charset="-122"/>
                        </a:rPr>
                        <a:t>3</a:t>
                      </a:r>
                      <a:endParaRPr lang="en-CN" dirty="0"/>
                    </a:p>
                  </a:txBody>
                  <a:tcPr anchor="ctr"/>
                </a:tc>
                <a:tc>
                  <a:txBody>
                    <a:bodyPr/>
                    <a:lstStyle/>
                    <a:p>
                      <a:pPr algn="ctr" fontAlgn="base"/>
                      <a:r>
                        <a:rPr lang="en-US" dirty="0">
                          <a:effectLst/>
                        </a:rPr>
                        <a:t>{“I wish spider”, “wish spider dog”, “spider dog is”, “dog is a”, “is a thing”}</a:t>
                      </a:r>
                    </a:p>
                  </a:txBody>
                  <a:tcPr anchor="ctr"/>
                </a:tc>
                <a:extLst>
                  <a:ext uri="{0D108BD9-81ED-4DB2-BD59-A6C34878D82A}">
                    <a16:rowId xmlns:a16="http://schemas.microsoft.com/office/drawing/2014/main" val="2764024221"/>
                  </a:ext>
                </a:extLst>
              </a:tr>
            </a:tbl>
          </a:graphicData>
        </a:graphic>
      </p:graphicFrame>
      <p:sp>
        <p:nvSpPr>
          <p:cNvPr id="2" name="Rectangle 1">
            <a:extLst>
              <a:ext uri="{FF2B5EF4-FFF2-40B4-BE49-F238E27FC236}">
                <a16:creationId xmlns:a16="http://schemas.microsoft.com/office/drawing/2014/main" id="{1509FE73-FF07-A2F8-2D21-524AB1B7BE96}"/>
              </a:ext>
            </a:extLst>
          </p:cNvPr>
          <p:cNvSpPr/>
          <p:nvPr/>
        </p:nvSpPr>
        <p:spPr>
          <a:xfrm>
            <a:off x="2999678" y="1839951"/>
            <a:ext cx="6924907" cy="34568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aphicFrame>
        <p:nvGraphicFramePr>
          <p:cNvPr id="3" name="Table 2">
            <a:extLst>
              <a:ext uri="{FF2B5EF4-FFF2-40B4-BE49-F238E27FC236}">
                <a16:creationId xmlns:a16="http://schemas.microsoft.com/office/drawing/2014/main" id="{6E009491-A8D8-09AE-CABE-A11B54380EAD}"/>
              </a:ext>
            </a:extLst>
          </p:cNvPr>
          <p:cNvGraphicFramePr>
            <a:graphicFrameLocks noGrp="1"/>
          </p:cNvGraphicFramePr>
          <p:nvPr>
            <p:extLst>
              <p:ext uri="{D42A27DB-BD31-4B8C-83A1-F6EECF244321}">
                <p14:modId xmlns:p14="http://schemas.microsoft.com/office/powerpoint/2010/main" val="2750493289"/>
              </p:ext>
            </p:extLst>
          </p:nvPr>
        </p:nvGraphicFramePr>
        <p:xfrm>
          <a:off x="937369" y="3429000"/>
          <a:ext cx="10737958" cy="1483360"/>
        </p:xfrm>
        <a:graphic>
          <a:graphicData uri="http://schemas.openxmlformats.org/drawingml/2006/table">
            <a:tbl>
              <a:tblPr firstRow="1" bandRow="1">
                <a:tableStyleId>{5C22544A-7EE6-4342-B048-85BDC9FD1C3A}</a:tableStyleId>
              </a:tblPr>
              <a:tblGrid>
                <a:gridCol w="2686777">
                  <a:extLst>
                    <a:ext uri="{9D8B030D-6E8A-4147-A177-3AD203B41FA5}">
                      <a16:colId xmlns:a16="http://schemas.microsoft.com/office/drawing/2014/main" val="1660922656"/>
                    </a:ext>
                  </a:extLst>
                </a:gridCol>
                <a:gridCol w="8051181">
                  <a:extLst>
                    <a:ext uri="{9D8B030D-6E8A-4147-A177-3AD203B41FA5}">
                      <a16:colId xmlns:a16="http://schemas.microsoft.com/office/drawing/2014/main" val="3934849353"/>
                    </a:ext>
                  </a:extLst>
                </a:gridCol>
              </a:tblGrid>
              <a:tr h="370840">
                <a:tc>
                  <a:txBody>
                    <a:bodyPr/>
                    <a:lstStyle/>
                    <a:p>
                      <a:pPr algn="ctr"/>
                      <a:r>
                        <a:rPr lang="en-CN" dirty="0"/>
                        <a:t>gram</a:t>
                      </a:r>
                    </a:p>
                  </a:txBody>
                  <a:tcPr anchor="ctr"/>
                </a:tc>
                <a:tc>
                  <a:txBody>
                    <a:bodyPr/>
                    <a:lstStyle/>
                    <a:p>
                      <a:pPr algn="ctr"/>
                      <a:r>
                        <a:rPr lang="en-CN" dirty="0"/>
                        <a:t>排列哈希</a:t>
                      </a:r>
                      <a:r>
                        <a:rPr lang="zh-CN" altLang="en-US" b="0" i="0" dirty="0">
                          <a:ea typeface="Hei" pitchFamily="2" charset="-122"/>
                        </a:rPr>
                        <a:t>（五元</a:t>
                      </a:r>
                      <a:r>
                        <a:rPr lang="zh-CN" altLang="en-CN" dirty="0"/>
                        <a:t>排列</a:t>
                      </a:r>
                      <a:r>
                        <a:rPr lang="zh-CN" altLang="en-US" dirty="0"/>
                        <a:t>）</a:t>
                      </a:r>
                      <a:endParaRPr lang="en-CN" dirty="0"/>
                    </a:p>
                  </a:txBody>
                  <a:tcPr anchor="ctr"/>
                </a:tc>
                <a:extLst>
                  <a:ext uri="{0D108BD9-81ED-4DB2-BD59-A6C34878D82A}">
                    <a16:rowId xmlns:a16="http://schemas.microsoft.com/office/drawing/2014/main" val="3981755535"/>
                  </a:ext>
                </a:extLst>
              </a:tr>
              <a:tr h="370840">
                <a:tc>
                  <a:txBody>
                    <a:bodyPr/>
                    <a:lstStyle/>
                    <a:p>
                      <a:pPr algn="ctr"/>
                      <a:r>
                        <a:rPr lang="en-US" sz="1800" b="0" i="0" kern="1200" dirty="0">
                          <a:solidFill>
                            <a:schemeClr val="dk1"/>
                          </a:solidFill>
                          <a:effectLst/>
                          <a:latin typeface="+mn-lt"/>
                          <a:ea typeface="+mn-ea"/>
                          <a:cs typeface="+mn-cs"/>
                        </a:rPr>
                        <a:t>“Deduplication is so”</a:t>
                      </a:r>
                      <a:endParaRPr lang="en-CN" dirty="0"/>
                    </a:p>
                  </a:txBody>
                  <a:tcPr anchor="ctr"/>
                </a:tc>
                <a:tc>
                  <a:txBody>
                    <a:bodyPr/>
                    <a:lstStyle/>
                    <a:p>
                      <a:pPr algn="ctr" fontAlgn="base"/>
                      <a:r>
                        <a:rPr lang="zh-CN" altLang="en-US" sz="1800" b="0" i="0" kern="1200" dirty="0">
                          <a:solidFill>
                            <a:schemeClr val="dk1"/>
                          </a:solidFill>
                          <a:effectLst/>
                          <a:latin typeface="+mn-lt"/>
                          <a:ea typeface="Hei" pitchFamily="2" charset="-122"/>
                          <a:cs typeface="+mn-cs"/>
                        </a:rPr>
                        <a:t>   </a:t>
                      </a:r>
                      <a:r>
                        <a:rPr lang="en-CN" sz="1800" b="0" i="0" kern="1200" dirty="0">
                          <a:solidFill>
                            <a:schemeClr val="dk1"/>
                          </a:solidFill>
                          <a:effectLst/>
                          <a:latin typeface="+mn-lt"/>
                          <a:ea typeface="+mn-ea"/>
                          <a:cs typeface="+mn-cs"/>
                        </a:rPr>
                        <a:t>[</a:t>
                      </a:r>
                      <a:r>
                        <a:rPr lang="en-CN" sz="1800" b="0" i="0" kern="1200" dirty="0">
                          <a:solidFill>
                            <a:srgbClr val="FF9D28"/>
                          </a:solidFill>
                          <a:effectLst/>
                          <a:latin typeface="+mn-lt"/>
                          <a:ea typeface="+mn-ea"/>
                          <a:cs typeface="+mn-cs"/>
                        </a:rPr>
                        <a:t>403996643</a:t>
                      </a:r>
                      <a:r>
                        <a:rPr lang="en-CN" sz="1800" b="0" i="0" kern="1200" dirty="0">
                          <a:solidFill>
                            <a:schemeClr val="dk1"/>
                          </a:solidFill>
                          <a:effectLst/>
                          <a:latin typeface="+mn-lt"/>
                          <a:ea typeface="+mn-ea"/>
                          <a:cs typeface="+mn-cs"/>
                        </a:rPr>
                        <a:t>, </a:t>
                      </a:r>
                      <a:r>
                        <a:rPr lang="zh-CN" altLang="en-US" sz="1800" b="0" i="0" kern="1200" dirty="0">
                          <a:solidFill>
                            <a:schemeClr val="dk1"/>
                          </a:solidFill>
                          <a:effectLst/>
                          <a:latin typeface="+mn-lt"/>
                          <a:ea typeface="Hei" pitchFamily="2" charset="-122"/>
                          <a:cs typeface="+mn-cs"/>
                        </a:rPr>
                        <a:t> </a:t>
                      </a:r>
                      <a:r>
                        <a:rPr lang="en-CN" sz="1800" b="0" i="0" kern="1200" dirty="0">
                          <a:solidFill>
                            <a:schemeClr val="dk1"/>
                          </a:solidFill>
                          <a:effectLst/>
                          <a:latin typeface="+mn-lt"/>
                          <a:ea typeface="+mn-ea"/>
                          <a:cs typeface="+mn-cs"/>
                        </a:rPr>
                        <a:t>2764117407, 3550129378, 3548765886, 2353686061]</a:t>
                      </a:r>
                      <a:endParaRPr lang="en-US" dirty="0">
                        <a:effectLst/>
                      </a:endParaRPr>
                    </a:p>
                  </a:txBody>
                  <a:tcPr anchor="ctr"/>
                </a:tc>
                <a:extLst>
                  <a:ext uri="{0D108BD9-81ED-4DB2-BD59-A6C34878D82A}">
                    <a16:rowId xmlns:a16="http://schemas.microsoft.com/office/drawing/2014/main" val="1525183852"/>
                  </a:ext>
                </a:extLst>
              </a:tr>
              <a:tr h="370840">
                <a:tc>
                  <a:txBody>
                    <a:bodyPr/>
                    <a:lstStyle/>
                    <a:p>
                      <a:pPr algn="ctr"/>
                      <a:r>
                        <a:rPr lang="en-US" sz="1800" b="0" i="0" kern="1200" dirty="0">
                          <a:solidFill>
                            <a:schemeClr val="dk1"/>
                          </a:solidFill>
                          <a:effectLst/>
                          <a:latin typeface="+mn-lt"/>
                          <a:ea typeface="+mn-ea"/>
                          <a:cs typeface="+mn-cs"/>
                        </a:rPr>
                        <a:t>“is so much”</a:t>
                      </a:r>
                      <a:endParaRPr lang="en-CN" dirty="0"/>
                    </a:p>
                  </a:txBody>
                  <a:tcPr anchor="ctr"/>
                </a:tc>
                <a:tc>
                  <a:txBody>
                    <a:bodyPr/>
                    <a:lstStyle/>
                    <a:p>
                      <a:pPr algn="ctr" fontAlgn="base"/>
                      <a:r>
                        <a:rPr lang="en-CN" dirty="0">
                          <a:effectLst/>
                        </a:rPr>
                        <a:t>[3594692244, 3595617149, 1564558780, 2888962350, 432993166]</a:t>
                      </a:r>
                    </a:p>
                  </a:txBody>
                  <a:tcPr anchor="ctr"/>
                </a:tc>
                <a:extLst>
                  <a:ext uri="{0D108BD9-81ED-4DB2-BD59-A6C34878D82A}">
                    <a16:rowId xmlns:a16="http://schemas.microsoft.com/office/drawing/2014/main" val="878497503"/>
                  </a:ext>
                </a:extLst>
              </a:tr>
              <a:tr h="370840">
                <a:tc>
                  <a:txBody>
                    <a:bodyPr/>
                    <a:lstStyle/>
                    <a:p>
                      <a:pPr algn="ctr"/>
                      <a:r>
                        <a:rPr lang="en-US" sz="1800" b="0" i="0" kern="1200" dirty="0">
                          <a:solidFill>
                            <a:schemeClr val="dk1"/>
                          </a:solidFill>
                          <a:effectLst/>
                          <a:latin typeface="+mn-lt"/>
                          <a:ea typeface="+mn-ea"/>
                          <a:cs typeface="+mn-cs"/>
                        </a:rPr>
                        <a:t>“so much fun”</a:t>
                      </a:r>
                      <a:endParaRPr lang="en-CN" dirty="0"/>
                    </a:p>
                  </a:txBody>
                  <a:tcPr anchor="ctr"/>
                </a:tc>
                <a:tc>
                  <a:txBody>
                    <a:bodyPr/>
                    <a:lstStyle/>
                    <a:p>
                      <a:pPr algn="ctr" fontAlgn="base"/>
                      <a:r>
                        <a:rPr lang="en-CN" dirty="0">
                          <a:effectLst/>
                        </a:rPr>
                        <a:t>[1556191985, </a:t>
                      </a:r>
                      <a:r>
                        <a:rPr lang="en-CN" dirty="0">
                          <a:solidFill>
                            <a:srgbClr val="00B050"/>
                          </a:solidFill>
                          <a:effectLst/>
                        </a:rPr>
                        <a:t>840529008</a:t>
                      </a:r>
                      <a:r>
                        <a:rPr lang="en-CN" dirty="0">
                          <a:effectLst/>
                        </a:rPr>
                        <a:t>, </a:t>
                      </a:r>
                      <a:r>
                        <a:rPr lang="en-CN" dirty="0">
                          <a:solidFill>
                            <a:srgbClr val="00B0F0"/>
                          </a:solidFill>
                          <a:effectLst/>
                        </a:rPr>
                        <a:t>1008110251</a:t>
                      </a:r>
                      <a:r>
                        <a:rPr lang="en-CN" dirty="0">
                          <a:effectLst/>
                        </a:rPr>
                        <a:t>, 3095214118, 3194813501]</a:t>
                      </a:r>
                    </a:p>
                  </a:txBody>
                  <a:tcPr anchor="ctr"/>
                </a:tc>
                <a:extLst>
                  <a:ext uri="{0D108BD9-81ED-4DB2-BD59-A6C34878D82A}">
                    <a16:rowId xmlns:a16="http://schemas.microsoft.com/office/drawing/2014/main" val="2764024221"/>
                  </a:ext>
                </a:extLst>
              </a:tr>
            </a:tbl>
          </a:graphicData>
        </a:graphic>
      </p:graphicFrame>
      <p:sp>
        <p:nvSpPr>
          <p:cNvPr id="5" name="TextBox 4">
            <a:extLst>
              <a:ext uri="{FF2B5EF4-FFF2-40B4-BE49-F238E27FC236}">
                <a16:creationId xmlns:a16="http://schemas.microsoft.com/office/drawing/2014/main" id="{46B86939-46AC-4BC0-60E8-B09FF680675D}"/>
              </a:ext>
            </a:extLst>
          </p:cNvPr>
          <p:cNvSpPr txBox="1"/>
          <p:nvPr/>
        </p:nvSpPr>
        <p:spPr>
          <a:xfrm>
            <a:off x="2259980" y="5519998"/>
            <a:ext cx="7672039" cy="707886"/>
          </a:xfrm>
          <a:prstGeom prst="rect">
            <a:avLst/>
          </a:prstGeom>
          <a:noFill/>
        </p:spPr>
        <p:txBody>
          <a:bodyPr wrap="square">
            <a:spAutoFit/>
          </a:bodyPr>
          <a:lstStyle/>
          <a:p>
            <a:pPr algn="ctr" fontAlgn="base"/>
            <a:r>
              <a:rPr lang="en-US" sz="2000" b="0" i="0" kern="1200" dirty="0">
                <a:solidFill>
                  <a:schemeClr val="dk1"/>
                </a:solidFill>
                <a:effectLst/>
                <a:latin typeface="+mn-lt"/>
                <a:ea typeface="+mn-ea"/>
                <a:cs typeface="+mn-cs"/>
              </a:rPr>
              <a:t>{“Deduplication is so”, “is so much”, </a:t>
            </a:r>
            <a:r>
              <a:rPr lang="zh-CN" altLang="en-US" sz="2000" kern="1200" dirty="0">
                <a:solidFill>
                  <a:schemeClr val="dk1"/>
                </a:solidFill>
                <a:effectLst/>
                <a:latin typeface="+mn-lt"/>
                <a:ea typeface="Hei" pitchFamily="2" charset="-122"/>
                <a:cs typeface="+mn-cs"/>
              </a:rPr>
              <a:t> </a:t>
            </a:r>
            <a:r>
              <a:rPr lang="en-US" sz="2000" b="0" i="0" kern="1200" dirty="0">
                <a:solidFill>
                  <a:schemeClr val="dk1"/>
                </a:solidFill>
                <a:effectLst/>
                <a:latin typeface="+mn-lt"/>
                <a:ea typeface="+mn-ea"/>
                <a:cs typeface="+mn-cs"/>
              </a:rPr>
              <a:t>“so much fun”} </a:t>
            </a:r>
            <a:r>
              <a:rPr lang="en-US" sz="2000" b="0" i="0" kern="1200" dirty="0" err="1">
                <a:solidFill>
                  <a:schemeClr val="dk1"/>
                </a:solidFill>
                <a:effectLst/>
                <a:latin typeface="+mn-lt"/>
                <a:ea typeface="+mn-ea"/>
                <a:cs typeface="+mn-cs"/>
              </a:rPr>
              <a:t>的哈希值为</a:t>
            </a:r>
            <a:r>
              <a:rPr lang="en-CN" sz="2000" b="0" i="0" dirty="0">
                <a:solidFill>
                  <a:srgbClr val="B3BCC9"/>
                </a:solidFill>
                <a:effectLst/>
                <a:latin typeface="Charter" panose="02040503050506020203" pitchFamily="18" charset="0"/>
              </a:rPr>
              <a:t>[</a:t>
            </a:r>
            <a:r>
              <a:rPr lang="en-CN" sz="2000" b="0" i="0" dirty="0">
                <a:solidFill>
                  <a:srgbClr val="FF9D28"/>
                </a:solidFill>
                <a:effectLst/>
                <a:latin typeface="Charter" panose="02040503050506020203" pitchFamily="18" charset="0"/>
              </a:rPr>
              <a:t>403996643</a:t>
            </a:r>
            <a:r>
              <a:rPr lang="en-CN" sz="2000" b="0" i="0" dirty="0">
                <a:solidFill>
                  <a:srgbClr val="B3BCC9"/>
                </a:solidFill>
                <a:effectLst/>
                <a:latin typeface="Charter" panose="02040503050506020203" pitchFamily="18" charset="0"/>
              </a:rPr>
              <a:t>, </a:t>
            </a:r>
            <a:r>
              <a:rPr lang="en-CN" sz="2000" b="0" i="0" dirty="0">
                <a:solidFill>
                  <a:srgbClr val="00B050"/>
                </a:solidFill>
                <a:effectLst/>
                <a:latin typeface="Charter" panose="02040503050506020203" pitchFamily="18" charset="0"/>
              </a:rPr>
              <a:t>840529008</a:t>
            </a:r>
            <a:r>
              <a:rPr lang="en-CN" sz="2000" b="0" i="0" dirty="0">
                <a:solidFill>
                  <a:srgbClr val="B3BCC9"/>
                </a:solidFill>
                <a:effectLst/>
                <a:latin typeface="Charter" panose="02040503050506020203" pitchFamily="18" charset="0"/>
              </a:rPr>
              <a:t>, </a:t>
            </a:r>
            <a:r>
              <a:rPr lang="en-CN" sz="2000" b="0" i="0" dirty="0">
                <a:solidFill>
                  <a:srgbClr val="00B0F0"/>
                </a:solidFill>
                <a:effectLst/>
                <a:latin typeface="Charter" panose="02040503050506020203" pitchFamily="18" charset="0"/>
              </a:rPr>
              <a:t>1008110251</a:t>
            </a:r>
            <a:r>
              <a:rPr lang="en-CN" sz="2000" b="0" i="0" dirty="0">
                <a:solidFill>
                  <a:srgbClr val="B3BCC9"/>
                </a:solidFill>
                <a:effectLst/>
                <a:latin typeface="Charter" panose="02040503050506020203" pitchFamily="18" charset="0"/>
              </a:rPr>
              <a:t>, 2888962350, 432993166]</a:t>
            </a:r>
            <a:endParaRPr lang="en-US" sz="2000" dirty="0">
              <a:effectLst/>
            </a:endParaRPr>
          </a:p>
        </p:txBody>
      </p:sp>
      <p:sp>
        <p:nvSpPr>
          <p:cNvPr id="8" name="Rectangle 7">
            <a:extLst>
              <a:ext uri="{FF2B5EF4-FFF2-40B4-BE49-F238E27FC236}">
                <a16:creationId xmlns:a16="http://schemas.microsoft.com/office/drawing/2014/main" id="{599A7F32-451F-D212-6059-A5BC4E006F4A}"/>
              </a:ext>
            </a:extLst>
          </p:cNvPr>
          <p:cNvSpPr/>
          <p:nvPr/>
        </p:nvSpPr>
        <p:spPr>
          <a:xfrm>
            <a:off x="4583723" y="3798277"/>
            <a:ext cx="1254369" cy="111408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579032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449279"/>
            <a:ext cx="10521388" cy="1015200"/>
          </a:xfrm>
        </p:spPr>
        <p:txBody>
          <a:bodyPr/>
          <a:lstStyle/>
          <a:p>
            <a:r>
              <a:rPr lang="zh-CN" altLang="en-US" dirty="0"/>
              <a:t>MinHash＋LSH</a:t>
            </a:r>
            <a:r>
              <a:rPr lang="en-US" altLang="zh-CN" dirty="0"/>
              <a:t> </a:t>
            </a:r>
            <a:r>
              <a:rPr lang="zh-CN" altLang="en-US" dirty="0"/>
              <a:t>文本去重算法：</a:t>
            </a:r>
            <a:r>
              <a:rPr lang="en-US" altLang="zh-CN" dirty="0"/>
              <a:t>Toy</a:t>
            </a:r>
            <a:r>
              <a:rPr lang="zh-CN" altLang="en-US" dirty="0"/>
              <a:t> </a:t>
            </a:r>
            <a:r>
              <a:rPr lang="en-US" altLang="zh-CN" dirty="0"/>
              <a:t>Example</a:t>
            </a:r>
            <a:endParaRPr lang="zh-CN" altLang="en-US" dirty="0"/>
          </a:p>
        </p:txBody>
      </p:sp>
      <p:sp>
        <p:nvSpPr>
          <p:cNvPr id="31" name="TextBox 30">
            <a:extLst>
              <a:ext uri="{FF2B5EF4-FFF2-40B4-BE49-F238E27FC236}">
                <a16:creationId xmlns:a16="http://schemas.microsoft.com/office/drawing/2014/main" id="{42D76F78-202D-5797-354E-2242F3657998}"/>
              </a:ext>
            </a:extLst>
          </p:cNvPr>
          <p:cNvSpPr txBox="1"/>
          <p:nvPr/>
        </p:nvSpPr>
        <p:spPr>
          <a:xfrm>
            <a:off x="150542" y="2005754"/>
            <a:ext cx="1968190" cy="461665"/>
          </a:xfrm>
          <a:prstGeom prst="rect">
            <a:avLst/>
          </a:prstGeom>
          <a:noFill/>
        </p:spPr>
        <p:txBody>
          <a:bodyPr wrap="square">
            <a:spAutoFit/>
          </a:bodyPr>
          <a:lstStyle/>
          <a:p>
            <a:r>
              <a:rPr lang="en-CN" sz="2400" dirty="0">
                <a:solidFill>
                  <a:srgbClr val="C281FF"/>
                </a:solidFill>
              </a:rPr>
              <a:t>计算哈希值</a:t>
            </a:r>
          </a:p>
        </p:txBody>
      </p:sp>
      <p:graphicFrame>
        <p:nvGraphicFramePr>
          <p:cNvPr id="34" name="Table 33">
            <a:extLst>
              <a:ext uri="{FF2B5EF4-FFF2-40B4-BE49-F238E27FC236}">
                <a16:creationId xmlns:a16="http://schemas.microsoft.com/office/drawing/2014/main" id="{F1EFA65A-BAA6-2576-A900-0A3CF691C71E}"/>
              </a:ext>
            </a:extLst>
          </p:cNvPr>
          <p:cNvGraphicFramePr>
            <a:graphicFrameLocks noGrp="1"/>
          </p:cNvGraphicFramePr>
          <p:nvPr>
            <p:extLst>
              <p:ext uri="{D42A27DB-BD31-4B8C-83A1-F6EECF244321}">
                <p14:modId xmlns:p14="http://schemas.microsoft.com/office/powerpoint/2010/main" val="4147708417"/>
              </p:ext>
            </p:extLst>
          </p:nvPr>
        </p:nvGraphicFramePr>
        <p:xfrm>
          <a:off x="2477273" y="1464479"/>
          <a:ext cx="8426916" cy="1483360"/>
        </p:xfrm>
        <a:graphic>
          <a:graphicData uri="http://schemas.openxmlformats.org/drawingml/2006/table">
            <a:tbl>
              <a:tblPr firstRow="1" bandRow="1">
                <a:tableStyleId>{5C22544A-7EE6-4342-B048-85BDC9FD1C3A}</a:tableStyleId>
              </a:tblPr>
              <a:tblGrid>
                <a:gridCol w="1379243">
                  <a:extLst>
                    <a:ext uri="{9D8B030D-6E8A-4147-A177-3AD203B41FA5}">
                      <a16:colId xmlns:a16="http://schemas.microsoft.com/office/drawing/2014/main" val="1660922656"/>
                    </a:ext>
                  </a:extLst>
                </a:gridCol>
                <a:gridCol w="7047673">
                  <a:extLst>
                    <a:ext uri="{9D8B030D-6E8A-4147-A177-3AD203B41FA5}">
                      <a16:colId xmlns:a16="http://schemas.microsoft.com/office/drawing/2014/main" val="3934849353"/>
                    </a:ext>
                  </a:extLst>
                </a:gridCol>
              </a:tblGrid>
              <a:tr h="370840">
                <a:tc>
                  <a:txBody>
                    <a:bodyPr/>
                    <a:lstStyle/>
                    <a:p>
                      <a:pPr algn="ctr"/>
                      <a:r>
                        <a:rPr lang="en-CN" dirty="0"/>
                        <a:t>文本ID</a:t>
                      </a:r>
                    </a:p>
                  </a:txBody>
                  <a:tcPr anchor="ctr"/>
                </a:tc>
                <a:tc>
                  <a:txBody>
                    <a:bodyPr/>
                    <a:lstStyle/>
                    <a:p>
                      <a:pPr algn="ctr"/>
                      <a:r>
                        <a:rPr lang="en-CN" dirty="0"/>
                        <a:t>文本划分</a:t>
                      </a:r>
                    </a:p>
                  </a:txBody>
                  <a:tcPr anchor="ctr"/>
                </a:tc>
                <a:extLst>
                  <a:ext uri="{0D108BD9-81ED-4DB2-BD59-A6C34878D82A}">
                    <a16:rowId xmlns:a16="http://schemas.microsoft.com/office/drawing/2014/main" val="3981755535"/>
                  </a:ext>
                </a:extLst>
              </a:tr>
              <a:tr h="370840">
                <a:tc>
                  <a:txBody>
                    <a:bodyPr/>
                    <a:lstStyle/>
                    <a:p>
                      <a:pPr algn="ctr"/>
                      <a:r>
                        <a:rPr lang="en-US" altLang="zh-CN" b="0" i="0" dirty="0">
                          <a:ea typeface="Hei" pitchFamily="2" charset="-122"/>
                        </a:rPr>
                        <a:t>1</a:t>
                      </a:r>
                      <a:endParaRPr lang="en-CN" dirty="0"/>
                    </a:p>
                  </a:txBody>
                  <a:tcPr anchor="ctr"/>
                </a:tc>
                <a:tc>
                  <a:txBody>
                    <a:bodyPr/>
                    <a:lstStyle/>
                    <a:p>
                      <a:pPr algn="ctr" fontAlgn="base"/>
                      <a:r>
                        <a:rPr lang="en-US" sz="1800" b="0" i="0" kern="1200" dirty="0">
                          <a:solidFill>
                            <a:schemeClr val="dk1"/>
                          </a:solidFill>
                          <a:effectLst/>
                          <a:latin typeface="+mn-lt"/>
                          <a:ea typeface="+mn-ea"/>
                          <a:cs typeface="+mn-cs"/>
                        </a:rPr>
                        <a:t>{“Deduplication is so”, “is so much”, </a:t>
                      </a:r>
                      <a:r>
                        <a:rPr lang="zh-CN" altLang="en-US" sz="1800" b="0" i="0" kern="1200" dirty="0">
                          <a:solidFill>
                            <a:schemeClr val="dk1"/>
                          </a:solidFill>
                          <a:effectLst/>
                          <a:latin typeface="+mn-lt"/>
                          <a:ea typeface="Hei" pitchFamily="2" charset="-122"/>
                          <a:cs typeface="+mn-cs"/>
                        </a:rPr>
                        <a:t> </a:t>
                      </a:r>
                      <a:r>
                        <a:rPr lang="en-US" sz="1800" b="0" i="0" kern="1200" dirty="0">
                          <a:solidFill>
                            <a:schemeClr val="dk1"/>
                          </a:solidFill>
                          <a:effectLst/>
                          <a:latin typeface="+mn-lt"/>
                          <a:ea typeface="+mn-ea"/>
                          <a:cs typeface="+mn-cs"/>
                        </a:rPr>
                        <a:t>“so much fun”}</a:t>
                      </a:r>
                      <a:endParaRPr lang="en-US" dirty="0">
                        <a:effectLst/>
                      </a:endParaRPr>
                    </a:p>
                  </a:txBody>
                  <a:tcPr anchor="ctr"/>
                </a:tc>
                <a:extLst>
                  <a:ext uri="{0D108BD9-81ED-4DB2-BD59-A6C34878D82A}">
                    <a16:rowId xmlns:a16="http://schemas.microsoft.com/office/drawing/2014/main" val="1525183852"/>
                  </a:ext>
                </a:extLst>
              </a:tr>
              <a:tr h="370840">
                <a:tc>
                  <a:txBody>
                    <a:bodyPr/>
                    <a:lstStyle/>
                    <a:p>
                      <a:pPr algn="ctr"/>
                      <a:r>
                        <a:rPr lang="en-US" altLang="zh-CN" b="0" i="0" dirty="0">
                          <a:ea typeface="Hei" pitchFamily="2" charset="-122"/>
                        </a:rPr>
                        <a:t>2</a:t>
                      </a:r>
                      <a:endParaRPr lang="en-CN" dirty="0"/>
                    </a:p>
                  </a:txBody>
                  <a:tcPr anchor="ctr"/>
                </a:tc>
                <a:tc>
                  <a:txBody>
                    <a:bodyPr/>
                    <a:lstStyle/>
                    <a:p>
                      <a:pPr algn="ctr" fontAlgn="base"/>
                      <a:r>
                        <a:rPr lang="en-US" sz="1800" b="0" i="0" kern="1200" dirty="0">
                          <a:solidFill>
                            <a:schemeClr val="dk1"/>
                          </a:solidFill>
                          <a:effectLst/>
                          <a:latin typeface="+mn-lt"/>
                          <a:ea typeface="+mn-ea"/>
                          <a:cs typeface="+mn-cs"/>
                        </a:rPr>
                        <a:t>{“Deduplication is so”, “is so much”, “so much fun”, “fun and easy”}</a:t>
                      </a:r>
                      <a:endParaRPr lang="en-US" dirty="0">
                        <a:effectLst/>
                      </a:endParaRPr>
                    </a:p>
                  </a:txBody>
                  <a:tcPr anchor="ctr"/>
                </a:tc>
                <a:extLst>
                  <a:ext uri="{0D108BD9-81ED-4DB2-BD59-A6C34878D82A}">
                    <a16:rowId xmlns:a16="http://schemas.microsoft.com/office/drawing/2014/main" val="878497503"/>
                  </a:ext>
                </a:extLst>
              </a:tr>
              <a:tr h="370840">
                <a:tc>
                  <a:txBody>
                    <a:bodyPr/>
                    <a:lstStyle/>
                    <a:p>
                      <a:pPr algn="ctr"/>
                      <a:r>
                        <a:rPr lang="en-US" altLang="zh-CN" b="0" i="0" dirty="0">
                          <a:ea typeface="Hei" pitchFamily="2" charset="-122"/>
                        </a:rPr>
                        <a:t>3</a:t>
                      </a:r>
                      <a:endParaRPr lang="en-CN" dirty="0"/>
                    </a:p>
                  </a:txBody>
                  <a:tcPr anchor="ctr"/>
                </a:tc>
                <a:tc>
                  <a:txBody>
                    <a:bodyPr/>
                    <a:lstStyle/>
                    <a:p>
                      <a:pPr algn="ctr" fontAlgn="base"/>
                      <a:r>
                        <a:rPr lang="en-US" dirty="0">
                          <a:effectLst/>
                        </a:rPr>
                        <a:t>{“I wish spider”, “wish spider dog”, “spider dog is”, “dog is a”, “is a thing”}</a:t>
                      </a:r>
                    </a:p>
                  </a:txBody>
                  <a:tcPr anchor="ctr"/>
                </a:tc>
                <a:extLst>
                  <a:ext uri="{0D108BD9-81ED-4DB2-BD59-A6C34878D82A}">
                    <a16:rowId xmlns:a16="http://schemas.microsoft.com/office/drawing/2014/main" val="2764024221"/>
                  </a:ext>
                </a:extLst>
              </a:tr>
            </a:tbl>
          </a:graphicData>
        </a:graphic>
      </p:graphicFrame>
      <p:sp>
        <p:nvSpPr>
          <p:cNvPr id="2" name="Rectangle 1">
            <a:extLst>
              <a:ext uri="{FF2B5EF4-FFF2-40B4-BE49-F238E27FC236}">
                <a16:creationId xmlns:a16="http://schemas.microsoft.com/office/drawing/2014/main" id="{1509FE73-FF07-A2F8-2D21-524AB1B7BE96}"/>
              </a:ext>
            </a:extLst>
          </p:cNvPr>
          <p:cNvSpPr/>
          <p:nvPr/>
        </p:nvSpPr>
        <p:spPr>
          <a:xfrm>
            <a:off x="2999678" y="1839951"/>
            <a:ext cx="6924907" cy="34568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aphicFrame>
        <p:nvGraphicFramePr>
          <p:cNvPr id="3" name="Table 2">
            <a:extLst>
              <a:ext uri="{FF2B5EF4-FFF2-40B4-BE49-F238E27FC236}">
                <a16:creationId xmlns:a16="http://schemas.microsoft.com/office/drawing/2014/main" id="{6E009491-A8D8-09AE-CABE-A11B54380EAD}"/>
              </a:ext>
            </a:extLst>
          </p:cNvPr>
          <p:cNvGraphicFramePr>
            <a:graphicFrameLocks noGrp="1"/>
          </p:cNvGraphicFramePr>
          <p:nvPr>
            <p:extLst>
              <p:ext uri="{D42A27DB-BD31-4B8C-83A1-F6EECF244321}">
                <p14:modId xmlns:p14="http://schemas.microsoft.com/office/powerpoint/2010/main" val="3238508714"/>
              </p:ext>
            </p:extLst>
          </p:nvPr>
        </p:nvGraphicFramePr>
        <p:xfrm>
          <a:off x="937368" y="4254190"/>
          <a:ext cx="10737958" cy="1483360"/>
        </p:xfrm>
        <a:graphic>
          <a:graphicData uri="http://schemas.openxmlformats.org/drawingml/2006/table">
            <a:tbl>
              <a:tblPr firstRow="1" bandRow="1">
                <a:tableStyleId>{5C22544A-7EE6-4342-B048-85BDC9FD1C3A}</a:tableStyleId>
              </a:tblPr>
              <a:tblGrid>
                <a:gridCol w="2686777">
                  <a:extLst>
                    <a:ext uri="{9D8B030D-6E8A-4147-A177-3AD203B41FA5}">
                      <a16:colId xmlns:a16="http://schemas.microsoft.com/office/drawing/2014/main" val="1660922656"/>
                    </a:ext>
                  </a:extLst>
                </a:gridCol>
                <a:gridCol w="8051181">
                  <a:extLst>
                    <a:ext uri="{9D8B030D-6E8A-4147-A177-3AD203B41FA5}">
                      <a16:colId xmlns:a16="http://schemas.microsoft.com/office/drawing/2014/main" val="3934849353"/>
                    </a:ext>
                  </a:extLst>
                </a:gridCol>
              </a:tblGrid>
              <a:tr h="370840">
                <a:tc>
                  <a:txBody>
                    <a:bodyPr/>
                    <a:lstStyle/>
                    <a:p>
                      <a:pPr algn="ctr"/>
                      <a:r>
                        <a:rPr lang="en-CN" dirty="0"/>
                        <a:t>文本ID</a:t>
                      </a:r>
                    </a:p>
                  </a:txBody>
                  <a:tcPr anchor="ctr"/>
                </a:tc>
                <a:tc>
                  <a:txBody>
                    <a:bodyPr/>
                    <a:lstStyle/>
                    <a:p>
                      <a:pPr algn="ctr"/>
                      <a:r>
                        <a:rPr lang="en-US" dirty="0"/>
                        <a:t>M</a:t>
                      </a:r>
                      <a:r>
                        <a:rPr lang="en-CN" dirty="0"/>
                        <a:t>inhash值</a:t>
                      </a:r>
                    </a:p>
                  </a:txBody>
                  <a:tcPr anchor="ctr"/>
                </a:tc>
                <a:extLst>
                  <a:ext uri="{0D108BD9-81ED-4DB2-BD59-A6C34878D82A}">
                    <a16:rowId xmlns:a16="http://schemas.microsoft.com/office/drawing/2014/main" val="3981755535"/>
                  </a:ext>
                </a:extLst>
              </a:tr>
              <a:tr h="370840">
                <a:tc>
                  <a:txBody>
                    <a:bodyPr/>
                    <a:lstStyle/>
                    <a:p>
                      <a:pPr algn="ctr"/>
                      <a:r>
                        <a:rPr lang="en-US" altLang="zh-CN" sz="1800" b="0" i="0" kern="1200" dirty="0">
                          <a:solidFill>
                            <a:schemeClr val="dk1"/>
                          </a:solidFill>
                          <a:effectLst/>
                          <a:latin typeface="+mn-lt"/>
                          <a:ea typeface="Hei" pitchFamily="2" charset="-122"/>
                          <a:cs typeface="+mn-cs"/>
                        </a:rPr>
                        <a:t>1</a:t>
                      </a:r>
                      <a:endParaRPr lang="en-CN" dirty="0"/>
                    </a:p>
                  </a:txBody>
                  <a:tcPr anchor="ctr"/>
                </a:tc>
                <a:tc>
                  <a:txBody>
                    <a:bodyPr/>
                    <a:lstStyle/>
                    <a:p>
                      <a:pPr algn="ctr" fontAlgn="base"/>
                      <a:r>
                        <a:rPr lang="en-CN" sz="1800" b="0" i="0" kern="1200" dirty="0">
                          <a:solidFill>
                            <a:schemeClr val="dk1"/>
                          </a:solidFill>
                          <a:effectLst/>
                          <a:latin typeface="+mn-lt"/>
                          <a:ea typeface="+mn-ea"/>
                          <a:cs typeface="+mn-cs"/>
                        </a:rPr>
                        <a:t>[403996643, 840529008, 1008110251, 2888962350, 432993166]</a:t>
                      </a:r>
                      <a:endParaRPr lang="en-US" dirty="0">
                        <a:effectLst/>
                      </a:endParaRPr>
                    </a:p>
                  </a:txBody>
                  <a:tcPr anchor="ctr"/>
                </a:tc>
                <a:extLst>
                  <a:ext uri="{0D108BD9-81ED-4DB2-BD59-A6C34878D82A}">
                    <a16:rowId xmlns:a16="http://schemas.microsoft.com/office/drawing/2014/main" val="1525183852"/>
                  </a:ext>
                </a:extLst>
              </a:tr>
              <a:tr h="370840">
                <a:tc>
                  <a:txBody>
                    <a:bodyPr/>
                    <a:lstStyle/>
                    <a:p>
                      <a:pPr algn="ctr"/>
                      <a:r>
                        <a:rPr lang="en-US" altLang="zh-CN" sz="1800" b="0" i="0" kern="1200" dirty="0">
                          <a:solidFill>
                            <a:schemeClr val="dk1"/>
                          </a:solidFill>
                          <a:effectLst/>
                          <a:latin typeface="+mn-lt"/>
                          <a:ea typeface="Hei" pitchFamily="2" charset="-122"/>
                          <a:cs typeface="+mn-cs"/>
                        </a:rPr>
                        <a:t>2</a:t>
                      </a:r>
                      <a:endParaRPr lang="en-CN" dirty="0"/>
                    </a:p>
                  </a:txBody>
                  <a:tcPr anchor="ctr"/>
                </a:tc>
                <a:tc>
                  <a:txBody>
                    <a:bodyPr/>
                    <a:lstStyle/>
                    <a:p>
                      <a:pPr algn="ctr" fontAlgn="base"/>
                      <a:r>
                        <a:rPr lang="en-CN" dirty="0">
                          <a:effectLst/>
                        </a:rPr>
                        <a:t>[403996643, 840529008, 1008110251, 1998729813, 432993166]</a:t>
                      </a:r>
                    </a:p>
                  </a:txBody>
                  <a:tcPr anchor="ctr"/>
                </a:tc>
                <a:extLst>
                  <a:ext uri="{0D108BD9-81ED-4DB2-BD59-A6C34878D82A}">
                    <a16:rowId xmlns:a16="http://schemas.microsoft.com/office/drawing/2014/main" val="878497503"/>
                  </a:ext>
                </a:extLst>
              </a:tr>
              <a:tr h="370840">
                <a:tc>
                  <a:txBody>
                    <a:bodyPr/>
                    <a:lstStyle/>
                    <a:p>
                      <a:pPr algn="ctr"/>
                      <a:r>
                        <a:rPr lang="en-US" altLang="zh-CN" sz="1800" b="0" i="0" kern="1200" dirty="0">
                          <a:solidFill>
                            <a:schemeClr val="dk1"/>
                          </a:solidFill>
                          <a:effectLst/>
                          <a:latin typeface="+mn-lt"/>
                          <a:ea typeface="Hei" pitchFamily="2" charset="-122"/>
                          <a:cs typeface="+mn-cs"/>
                        </a:rPr>
                        <a:t>3</a:t>
                      </a:r>
                      <a:endParaRPr lang="en-CN" dirty="0"/>
                    </a:p>
                  </a:txBody>
                  <a:tcPr anchor="ctr"/>
                </a:tc>
                <a:tc>
                  <a:txBody>
                    <a:bodyPr/>
                    <a:lstStyle/>
                    <a:p>
                      <a:pPr algn="ctr" fontAlgn="base"/>
                      <a:r>
                        <a:rPr lang="en-CN" dirty="0">
                          <a:effectLst/>
                        </a:rPr>
                        <a:t>[166417565, 213933364, 1129612544, 1419614622, 1370935710]</a:t>
                      </a:r>
                    </a:p>
                  </a:txBody>
                  <a:tcPr anchor="ctr"/>
                </a:tc>
                <a:extLst>
                  <a:ext uri="{0D108BD9-81ED-4DB2-BD59-A6C34878D82A}">
                    <a16:rowId xmlns:a16="http://schemas.microsoft.com/office/drawing/2014/main" val="2764024221"/>
                  </a:ext>
                </a:extLst>
              </a:tr>
            </a:tbl>
          </a:graphicData>
        </a:graphic>
      </p:graphicFrame>
      <p:sp>
        <p:nvSpPr>
          <p:cNvPr id="5" name="TextBox 4">
            <a:extLst>
              <a:ext uri="{FF2B5EF4-FFF2-40B4-BE49-F238E27FC236}">
                <a16:creationId xmlns:a16="http://schemas.microsoft.com/office/drawing/2014/main" id="{46B86939-46AC-4BC0-60E8-B09FF680675D}"/>
              </a:ext>
            </a:extLst>
          </p:cNvPr>
          <p:cNvSpPr txBox="1"/>
          <p:nvPr/>
        </p:nvSpPr>
        <p:spPr>
          <a:xfrm>
            <a:off x="2470328" y="3075057"/>
            <a:ext cx="7672039" cy="707886"/>
          </a:xfrm>
          <a:prstGeom prst="rect">
            <a:avLst/>
          </a:prstGeom>
          <a:noFill/>
        </p:spPr>
        <p:txBody>
          <a:bodyPr wrap="square">
            <a:spAutoFit/>
          </a:bodyPr>
          <a:lstStyle/>
          <a:p>
            <a:pPr algn="ctr" fontAlgn="base"/>
            <a:r>
              <a:rPr lang="en-US" sz="2000" b="0" i="0" kern="1200" dirty="0">
                <a:solidFill>
                  <a:schemeClr val="dk1"/>
                </a:solidFill>
                <a:effectLst/>
                <a:latin typeface="+mn-lt"/>
                <a:ea typeface="+mn-ea"/>
                <a:cs typeface="+mn-cs"/>
              </a:rPr>
              <a:t>{“Deduplication is so”, “is so much”, </a:t>
            </a:r>
            <a:r>
              <a:rPr lang="zh-CN" altLang="en-US" sz="2000" kern="1200" dirty="0">
                <a:solidFill>
                  <a:schemeClr val="dk1"/>
                </a:solidFill>
                <a:effectLst/>
                <a:latin typeface="+mn-lt"/>
                <a:ea typeface="Hei" pitchFamily="2" charset="-122"/>
                <a:cs typeface="+mn-cs"/>
              </a:rPr>
              <a:t> </a:t>
            </a:r>
            <a:r>
              <a:rPr lang="en-US" sz="2000" b="0" i="0" kern="1200" dirty="0">
                <a:solidFill>
                  <a:schemeClr val="dk1"/>
                </a:solidFill>
                <a:effectLst/>
                <a:latin typeface="+mn-lt"/>
                <a:ea typeface="+mn-ea"/>
                <a:cs typeface="+mn-cs"/>
              </a:rPr>
              <a:t>“so much fun”} </a:t>
            </a:r>
            <a:r>
              <a:rPr lang="en-US" sz="2000" b="0" i="0" kern="1200" dirty="0" err="1">
                <a:solidFill>
                  <a:schemeClr val="dk1"/>
                </a:solidFill>
                <a:effectLst/>
                <a:latin typeface="+mn-lt"/>
                <a:ea typeface="+mn-ea"/>
                <a:cs typeface="+mn-cs"/>
              </a:rPr>
              <a:t>的哈希值为</a:t>
            </a:r>
            <a:r>
              <a:rPr lang="en-CN" sz="2000" b="0" i="0" dirty="0">
                <a:solidFill>
                  <a:srgbClr val="B3BCC9"/>
                </a:solidFill>
                <a:effectLst/>
                <a:latin typeface="Charter" panose="02040503050506020203" pitchFamily="18" charset="0"/>
              </a:rPr>
              <a:t>[403996643, 840529008, 1008110251, 2888962350, 432993166]</a:t>
            </a:r>
            <a:endParaRPr lang="en-US" sz="2000" dirty="0">
              <a:effectLst/>
            </a:endParaRPr>
          </a:p>
        </p:txBody>
      </p:sp>
    </p:spTree>
    <p:extLst>
      <p:ext uri="{BB962C8B-B14F-4D97-AF65-F5344CB8AC3E}">
        <p14:creationId xmlns:p14="http://schemas.microsoft.com/office/powerpoint/2010/main" val="2803967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449279"/>
            <a:ext cx="10521388" cy="1015200"/>
          </a:xfrm>
        </p:spPr>
        <p:txBody>
          <a:bodyPr/>
          <a:lstStyle/>
          <a:p>
            <a:r>
              <a:rPr lang="zh-CN" altLang="en-US" dirty="0"/>
              <a:t>MinHash＋LSH</a:t>
            </a:r>
            <a:r>
              <a:rPr lang="en-US" altLang="zh-CN" dirty="0"/>
              <a:t> </a:t>
            </a:r>
            <a:r>
              <a:rPr lang="zh-CN" altLang="en-US" dirty="0"/>
              <a:t>文本去重算法：</a:t>
            </a:r>
            <a:r>
              <a:rPr lang="en-US" altLang="zh-CN" dirty="0"/>
              <a:t>Toy</a:t>
            </a:r>
            <a:r>
              <a:rPr lang="zh-CN" altLang="en-US" dirty="0"/>
              <a:t> </a:t>
            </a:r>
            <a:r>
              <a:rPr lang="en-US" altLang="zh-CN" dirty="0"/>
              <a:t>Example</a:t>
            </a:r>
            <a:endParaRPr lang="zh-CN" altLang="en-US" dirty="0"/>
          </a:p>
        </p:txBody>
      </p:sp>
      <p:sp>
        <p:nvSpPr>
          <p:cNvPr id="31" name="TextBox 30">
            <a:extLst>
              <a:ext uri="{FF2B5EF4-FFF2-40B4-BE49-F238E27FC236}">
                <a16:creationId xmlns:a16="http://schemas.microsoft.com/office/drawing/2014/main" id="{42D76F78-202D-5797-354E-2242F3657998}"/>
              </a:ext>
            </a:extLst>
          </p:cNvPr>
          <p:cNvSpPr txBox="1"/>
          <p:nvPr/>
        </p:nvSpPr>
        <p:spPr>
          <a:xfrm>
            <a:off x="124445" y="1939833"/>
            <a:ext cx="2326731" cy="830997"/>
          </a:xfrm>
          <a:prstGeom prst="rect">
            <a:avLst/>
          </a:prstGeom>
          <a:noFill/>
        </p:spPr>
        <p:txBody>
          <a:bodyPr wrap="square">
            <a:spAutoFit/>
          </a:bodyPr>
          <a:lstStyle/>
          <a:p>
            <a:r>
              <a:rPr lang="en-US" sz="2400" dirty="0">
                <a:solidFill>
                  <a:srgbClr val="C281FF"/>
                </a:solidFill>
              </a:rPr>
              <a:t>Locality Sensitive Hashing (LSH)</a:t>
            </a:r>
            <a:endParaRPr lang="en-CN" sz="2400" dirty="0">
              <a:solidFill>
                <a:srgbClr val="C281FF"/>
              </a:solidFill>
            </a:endParaRPr>
          </a:p>
        </p:txBody>
      </p:sp>
      <p:graphicFrame>
        <p:nvGraphicFramePr>
          <p:cNvPr id="3" name="Table 2">
            <a:extLst>
              <a:ext uri="{FF2B5EF4-FFF2-40B4-BE49-F238E27FC236}">
                <a16:creationId xmlns:a16="http://schemas.microsoft.com/office/drawing/2014/main" id="{6E009491-A8D8-09AE-CABE-A11B54380EAD}"/>
              </a:ext>
            </a:extLst>
          </p:cNvPr>
          <p:cNvGraphicFramePr>
            <a:graphicFrameLocks noGrp="1"/>
          </p:cNvGraphicFramePr>
          <p:nvPr>
            <p:extLst>
              <p:ext uri="{D42A27DB-BD31-4B8C-83A1-F6EECF244321}">
                <p14:modId xmlns:p14="http://schemas.microsoft.com/office/powerpoint/2010/main" val="3654545100"/>
              </p:ext>
            </p:extLst>
          </p:nvPr>
        </p:nvGraphicFramePr>
        <p:xfrm>
          <a:off x="2778278" y="1627268"/>
          <a:ext cx="8578416" cy="1483360"/>
        </p:xfrm>
        <a:graphic>
          <a:graphicData uri="http://schemas.openxmlformats.org/drawingml/2006/table">
            <a:tbl>
              <a:tblPr firstRow="1" bandRow="1">
                <a:tableStyleId>{5C22544A-7EE6-4342-B048-85BDC9FD1C3A}</a:tableStyleId>
              </a:tblPr>
              <a:tblGrid>
                <a:gridCol w="1482447">
                  <a:extLst>
                    <a:ext uri="{9D8B030D-6E8A-4147-A177-3AD203B41FA5}">
                      <a16:colId xmlns:a16="http://schemas.microsoft.com/office/drawing/2014/main" val="1660922656"/>
                    </a:ext>
                  </a:extLst>
                </a:gridCol>
                <a:gridCol w="7095969">
                  <a:extLst>
                    <a:ext uri="{9D8B030D-6E8A-4147-A177-3AD203B41FA5}">
                      <a16:colId xmlns:a16="http://schemas.microsoft.com/office/drawing/2014/main" val="3934849353"/>
                    </a:ext>
                  </a:extLst>
                </a:gridCol>
              </a:tblGrid>
              <a:tr h="370840">
                <a:tc>
                  <a:txBody>
                    <a:bodyPr/>
                    <a:lstStyle/>
                    <a:p>
                      <a:pPr algn="ctr"/>
                      <a:r>
                        <a:rPr lang="en-CN" dirty="0"/>
                        <a:t>文本ID</a:t>
                      </a:r>
                    </a:p>
                  </a:txBody>
                  <a:tcPr anchor="ctr"/>
                </a:tc>
                <a:tc>
                  <a:txBody>
                    <a:bodyPr/>
                    <a:lstStyle/>
                    <a:p>
                      <a:pPr algn="ctr"/>
                      <a:r>
                        <a:rPr lang="en-US" dirty="0"/>
                        <a:t>M</a:t>
                      </a:r>
                      <a:r>
                        <a:rPr lang="en-CN" dirty="0"/>
                        <a:t>inhash值</a:t>
                      </a:r>
                    </a:p>
                  </a:txBody>
                  <a:tcPr anchor="ctr"/>
                </a:tc>
                <a:extLst>
                  <a:ext uri="{0D108BD9-81ED-4DB2-BD59-A6C34878D82A}">
                    <a16:rowId xmlns:a16="http://schemas.microsoft.com/office/drawing/2014/main" val="3981755535"/>
                  </a:ext>
                </a:extLst>
              </a:tr>
              <a:tr h="370840">
                <a:tc>
                  <a:txBody>
                    <a:bodyPr/>
                    <a:lstStyle/>
                    <a:p>
                      <a:pPr algn="ctr"/>
                      <a:r>
                        <a:rPr lang="en-US" altLang="zh-CN" sz="1800" b="0" i="0" kern="1200" dirty="0">
                          <a:solidFill>
                            <a:schemeClr val="dk1"/>
                          </a:solidFill>
                          <a:effectLst/>
                          <a:latin typeface="+mn-lt"/>
                          <a:ea typeface="Hei" pitchFamily="2" charset="-122"/>
                          <a:cs typeface="+mn-cs"/>
                        </a:rPr>
                        <a:t>1</a:t>
                      </a:r>
                      <a:endParaRPr lang="en-CN" dirty="0"/>
                    </a:p>
                  </a:txBody>
                  <a:tcPr anchor="ctr"/>
                </a:tc>
                <a:tc>
                  <a:txBody>
                    <a:bodyPr/>
                    <a:lstStyle/>
                    <a:p>
                      <a:pPr algn="ctr" fontAlgn="base"/>
                      <a:r>
                        <a:rPr lang="en-CN" sz="1800" b="0" i="0" kern="1200" dirty="0">
                          <a:solidFill>
                            <a:schemeClr val="dk1"/>
                          </a:solidFill>
                          <a:effectLst/>
                          <a:latin typeface="+mn-lt"/>
                          <a:ea typeface="+mn-ea"/>
                          <a:cs typeface="+mn-cs"/>
                        </a:rPr>
                        <a:t>[403996643, 840529008, 1008110251, 2888962350, 432993166]</a:t>
                      </a:r>
                      <a:endParaRPr lang="en-US" dirty="0">
                        <a:effectLst/>
                      </a:endParaRPr>
                    </a:p>
                  </a:txBody>
                  <a:tcPr anchor="ctr"/>
                </a:tc>
                <a:extLst>
                  <a:ext uri="{0D108BD9-81ED-4DB2-BD59-A6C34878D82A}">
                    <a16:rowId xmlns:a16="http://schemas.microsoft.com/office/drawing/2014/main" val="1525183852"/>
                  </a:ext>
                </a:extLst>
              </a:tr>
              <a:tr h="370840">
                <a:tc>
                  <a:txBody>
                    <a:bodyPr/>
                    <a:lstStyle/>
                    <a:p>
                      <a:pPr algn="ctr"/>
                      <a:r>
                        <a:rPr lang="en-US" altLang="zh-CN" sz="1800" b="0" i="0" kern="1200" dirty="0">
                          <a:solidFill>
                            <a:schemeClr val="dk1"/>
                          </a:solidFill>
                          <a:effectLst/>
                          <a:latin typeface="+mn-lt"/>
                          <a:ea typeface="Hei" pitchFamily="2" charset="-122"/>
                          <a:cs typeface="+mn-cs"/>
                        </a:rPr>
                        <a:t>2</a:t>
                      </a:r>
                      <a:endParaRPr lang="en-CN" dirty="0"/>
                    </a:p>
                  </a:txBody>
                  <a:tcPr anchor="ctr"/>
                </a:tc>
                <a:tc>
                  <a:txBody>
                    <a:bodyPr/>
                    <a:lstStyle/>
                    <a:p>
                      <a:pPr algn="ctr" fontAlgn="base"/>
                      <a:r>
                        <a:rPr lang="en-CN" dirty="0">
                          <a:effectLst/>
                        </a:rPr>
                        <a:t>[403996643, 840529008, 1008110251, 1998729813, 432993166]</a:t>
                      </a:r>
                    </a:p>
                  </a:txBody>
                  <a:tcPr anchor="ctr"/>
                </a:tc>
                <a:extLst>
                  <a:ext uri="{0D108BD9-81ED-4DB2-BD59-A6C34878D82A}">
                    <a16:rowId xmlns:a16="http://schemas.microsoft.com/office/drawing/2014/main" val="878497503"/>
                  </a:ext>
                </a:extLst>
              </a:tr>
              <a:tr h="370840">
                <a:tc>
                  <a:txBody>
                    <a:bodyPr/>
                    <a:lstStyle/>
                    <a:p>
                      <a:pPr algn="ctr"/>
                      <a:r>
                        <a:rPr lang="en-US" altLang="zh-CN" sz="1800" b="0" i="0" kern="1200" dirty="0">
                          <a:solidFill>
                            <a:schemeClr val="dk1"/>
                          </a:solidFill>
                          <a:effectLst/>
                          <a:latin typeface="+mn-lt"/>
                          <a:ea typeface="Hei" pitchFamily="2" charset="-122"/>
                          <a:cs typeface="+mn-cs"/>
                        </a:rPr>
                        <a:t>3</a:t>
                      </a:r>
                      <a:endParaRPr lang="en-CN" dirty="0"/>
                    </a:p>
                  </a:txBody>
                  <a:tcPr anchor="ctr"/>
                </a:tc>
                <a:tc>
                  <a:txBody>
                    <a:bodyPr/>
                    <a:lstStyle/>
                    <a:p>
                      <a:pPr algn="ctr" fontAlgn="base"/>
                      <a:r>
                        <a:rPr lang="en-CN" dirty="0">
                          <a:effectLst/>
                        </a:rPr>
                        <a:t>[166417565, 213933364, 1129612544, 1419614622, 1370935710]</a:t>
                      </a:r>
                    </a:p>
                  </a:txBody>
                  <a:tcPr anchor="ctr"/>
                </a:tc>
                <a:extLst>
                  <a:ext uri="{0D108BD9-81ED-4DB2-BD59-A6C34878D82A}">
                    <a16:rowId xmlns:a16="http://schemas.microsoft.com/office/drawing/2014/main" val="2764024221"/>
                  </a:ext>
                </a:extLst>
              </a:tr>
            </a:tbl>
          </a:graphicData>
        </a:graphic>
      </p:graphicFrame>
      <p:sp>
        <p:nvSpPr>
          <p:cNvPr id="4" name="Down Arrow 3">
            <a:extLst>
              <a:ext uri="{FF2B5EF4-FFF2-40B4-BE49-F238E27FC236}">
                <a16:creationId xmlns:a16="http://schemas.microsoft.com/office/drawing/2014/main" id="{C3FB88C5-D321-1FA5-61BA-5920501EAB30}"/>
              </a:ext>
            </a:extLst>
          </p:cNvPr>
          <p:cNvSpPr/>
          <p:nvPr/>
        </p:nvSpPr>
        <p:spPr>
          <a:xfrm>
            <a:off x="6096000" y="3323063"/>
            <a:ext cx="237893" cy="78058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TextBox 6">
            <a:extLst>
              <a:ext uri="{FF2B5EF4-FFF2-40B4-BE49-F238E27FC236}">
                <a16:creationId xmlns:a16="http://schemas.microsoft.com/office/drawing/2014/main" id="{746A996E-F1C8-A2DD-CA96-F8AF007FFE0F}"/>
              </a:ext>
            </a:extLst>
          </p:cNvPr>
          <p:cNvSpPr txBox="1"/>
          <p:nvPr/>
        </p:nvSpPr>
        <p:spPr>
          <a:xfrm>
            <a:off x="6690731" y="3490333"/>
            <a:ext cx="1106393" cy="369332"/>
          </a:xfrm>
          <a:prstGeom prst="rect">
            <a:avLst/>
          </a:prstGeom>
          <a:noFill/>
        </p:spPr>
        <p:txBody>
          <a:bodyPr wrap="none" rtlCol="0">
            <a:spAutoFit/>
          </a:bodyPr>
          <a:lstStyle/>
          <a:p>
            <a:r>
              <a:rPr lang="en-US" dirty="0"/>
              <a:t>B</a:t>
            </a:r>
            <a:r>
              <a:rPr lang="en-CN" dirty="0"/>
              <a:t>and划分</a:t>
            </a:r>
          </a:p>
        </p:txBody>
      </p:sp>
      <p:graphicFrame>
        <p:nvGraphicFramePr>
          <p:cNvPr id="8" name="Table 7">
            <a:extLst>
              <a:ext uri="{FF2B5EF4-FFF2-40B4-BE49-F238E27FC236}">
                <a16:creationId xmlns:a16="http://schemas.microsoft.com/office/drawing/2014/main" id="{2575AF9F-502B-C3E9-0A3A-03E8F7CE85FC}"/>
              </a:ext>
            </a:extLst>
          </p:cNvPr>
          <p:cNvGraphicFramePr>
            <a:graphicFrameLocks noGrp="1"/>
          </p:cNvGraphicFramePr>
          <p:nvPr>
            <p:extLst>
              <p:ext uri="{D42A27DB-BD31-4B8C-83A1-F6EECF244321}">
                <p14:modId xmlns:p14="http://schemas.microsoft.com/office/powerpoint/2010/main" val="1241117134"/>
              </p:ext>
            </p:extLst>
          </p:nvPr>
        </p:nvGraphicFramePr>
        <p:xfrm>
          <a:off x="124444" y="4402159"/>
          <a:ext cx="11874268" cy="1483360"/>
        </p:xfrm>
        <a:graphic>
          <a:graphicData uri="http://schemas.openxmlformats.org/drawingml/2006/table">
            <a:tbl>
              <a:tblPr firstRow="1" bandRow="1">
                <a:tableStyleId>{5C22544A-7EE6-4342-B048-85BDC9FD1C3A}</a:tableStyleId>
              </a:tblPr>
              <a:tblGrid>
                <a:gridCol w="957224">
                  <a:extLst>
                    <a:ext uri="{9D8B030D-6E8A-4147-A177-3AD203B41FA5}">
                      <a16:colId xmlns:a16="http://schemas.microsoft.com/office/drawing/2014/main" val="1660922656"/>
                    </a:ext>
                  </a:extLst>
                </a:gridCol>
                <a:gridCol w="6222381">
                  <a:extLst>
                    <a:ext uri="{9D8B030D-6E8A-4147-A177-3AD203B41FA5}">
                      <a16:colId xmlns:a16="http://schemas.microsoft.com/office/drawing/2014/main" val="3934849353"/>
                    </a:ext>
                  </a:extLst>
                </a:gridCol>
                <a:gridCol w="4694663">
                  <a:extLst>
                    <a:ext uri="{9D8B030D-6E8A-4147-A177-3AD203B41FA5}">
                      <a16:colId xmlns:a16="http://schemas.microsoft.com/office/drawing/2014/main" val="606596609"/>
                    </a:ext>
                  </a:extLst>
                </a:gridCol>
              </a:tblGrid>
              <a:tr h="370840">
                <a:tc>
                  <a:txBody>
                    <a:bodyPr/>
                    <a:lstStyle/>
                    <a:p>
                      <a:pPr algn="ctr"/>
                      <a:r>
                        <a:rPr lang="en-CN" sz="1600" dirty="0"/>
                        <a:t>文本ID</a:t>
                      </a:r>
                    </a:p>
                  </a:txBody>
                  <a:tcPr anchor="ctr"/>
                </a:tc>
                <a:tc>
                  <a:txBody>
                    <a:bodyPr/>
                    <a:lstStyle/>
                    <a:p>
                      <a:pPr algn="ctr"/>
                      <a:r>
                        <a:rPr lang="en-US" sz="1600" dirty="0"/>
                        <a:t>M</a:t>
                      </a:r>
                      <a:r>
                        <a:rPr lang="en-CN" sz="1600" dirty="0"/>
                        <a:t>inhash值</a:t>
                      </a:r>
                    </a:p>
                  </a:txBody>
                  <a:tcPr anchor="ctr"/>
                </a:tc>
                <a:tc>
                  <a:txBody>
                    <a:bodyPr/>
                    <a:lstStyle/>
                    <a:p>
                      <a:pPr algn="ctr"/>
                      <a:r>
                        <a:rPr lang="en-CN" sz="1600" dirty="0"/>
                        <a:t>Band (两元为例)</a:t>
                      </a:r>
                    </a:p>
                  </a:txBody>
                  <a:tcPr anchor="ctr"/>
                </a:tc>
                <a:extLst>
                  <a:ext uri="{0D108BD9-81ED-4DB2-BD59-A6C34878D82A}">
                    <a16:rowId xmlns:a16="http://schemas.microsoft.com/office/drawing/2014/main" val="3981755535"/>
                  </a:ext>
                </a:extLst>
              </a:tr>
              <a:tr h="370840">
                <a:tc>
                  <a:txBody>
                    <a:bodyPr/>
                    <a:lstStyle/>
                    <a:p>
                      <a:pPr algn="ctr"/>
                      <a:r>
                        <a:rPr lang="en-US" altLang="zh-CN" sz="1600" b="0" i="0" kern="1200" dirty="0">
                          <a:solidFill>
                            <a:schemeClr val="dk1"/>
                          </a:solidFill>
                          <a:effectLst/>
                          <a:latin typeface="+mn-lt"/>
                          <a:ea typeface="Hei" pitchFamily="2" charset="-122"/>
                          <a:cs typeface="+mn-cs"/>
                        </a:rPr>
                        <a:t>1</a:t>
                      </a:r>
                      <a:endParaRPr lang="en-CN" sz="1600" dirty="0"/>
                    </a:p>
                  </a:txBody>
                  <a:tcPr anchor="ctr"/>
                </a:tc>
                <a:tc>
                  <a:txBody>
                    <a:bodyPr/>
                    <a:lstStyle/>
                    <a:p>
                      <a:pPr algn="ctr" fontAlgn="base"/>
                      <a:r>
                        <a:rPr lang="en-CN" sz="1600" b="0" i="0" kern="1200" dirty="0">
                          <a:solidFill>
                            <a:schemeClr val="dk1"/>
                          </a:solidFill>
                          <a:effectLst/>
                          <a:latin typeface="+mn-lt"/>
                          <a:ea typeface="+mn-ea"/>
                          <a:cs typeface="+mn-cs"/>
                        </a:rPr>
                        <a:t>[403996643, 840529008, 1008110251, 2888962350, 432993166]</a:t>
                      </a:r>
                      <a:endParaRPr lang="en-US" sz="1600" dirty="0">
                        <a:effectLst/>
                      </a:endParaRPr>
                    </a:p>
                  </a:txBody>
                  <a:tcPr anchor="ctr"/>
                </a:tc>
                <a:tc>
                  <a:txBody>
                    <a:bodyPr/>
                    <a:lstStyle/>
                    <a:p>
                      <a:pPr algn="ctr" fontAlgn="base"/>
                      <a:r>
                        <a:rPr lang="en-CN" sz="1600" b="0" i="0" kern="1200" dirty="0">
                          <a:solidFill>
                            <a:schemeClr val="dk1"/>
                          </a:solidFill>
                          <a:effectLst/>
                          <a:latin typeface="+mn-lt"/>
                          <a:ea typeface="+mn-ea"/>
                          <a:cs typeface="+mn-cs"/>
                        </a:rPr>
                        <a:t>[403996643, 840529008</a:t>
                      </a:r>
                      <a:r>
                        <a:rPr lang="en-US" sz="1600" b="0" i="0" kern="1200" dirty="0">
                          <a:solidFill>
                            <a:schemeClr val="dk1"/>
                          </a:solidFill>
                          <a:effectLst/>
                          <a:latin typeface="+mn-lt"/>
                          <a:ea typeface="+mn-ea"/>
                          <a:cs typeface="+mn-cs"/>
                        </a:rPr>
                        <a:t>]</a:t>
                      </a:r>
                      <a:r>
                        <a:rPr lang="zh-CN" altLang="en-US" sz="1600" b="0" i="0" kern="1200" dirty="0">
                          <a:solidFill>
                            <a:schemeClr val="dk1"/>
                          </a:solidFill>
                          <a:effectLst/>
                          <a:latin typeface="+mn-lt"/>
                          <a:ea typeface="Hei" pitchFamily="2" charset="-122"/>
                          <a:cs typeface="+mn-cs"/>
                        </a:rPr>
                        <a:t>、</a:t>
                      </a:r>
                      <a:r>
                        <a:rPr lang="en-US" altLang="zh-CN" sz="1600" b="0" i="0" kern="1200" dirty="0">
                          <a:solidFill>
                            <a:schemeClr val="dk1"/>
                          </a:solidFill>
                          <a:effectLst/>
                          <a:latin typeface="+mn-lt"/>
                          <a:ea typeface="Hei" pitchFamily="2" charset="-122"/>
                          <a:cs typeface="+mn-cs"/>
                        </a:rPr>
                        <a:t>[</a:t>
                      </a:r>
                      <a:r>
                        <a:rPr lang="en-CN" sz="1600" b="0" i="0" kern="1200" dirty="0">
                          <a:solidFill>
                            <a:schemeClr val="dk1"/>
                          </a:solidFill>
                          <a:effectLst/>
                          <a:latin typeface="+mn-lt"/>
                          <a:ea typeface="+mn-ea"/>
                          <a:cs typeface="+mn-cs"/>
                        </a:rPr>
                        <a:t>1008110251, 2888962350</a:t>
                      </a:r>
                      <a:r>
                        <a:rPr lang="en-US" altLang="zh-CN" sz="1600" b="0" i="0" kern="1200" dirty="0">
                          <a:solidFill>
                            <a:schemeClr val="dk1"/>
                          </a:solidFill>
                          <a:effectLst/>
                          <a:latin typeface="+mn-lt"/>
                          <a:ea typeface="Hei" pitchFamily="2" charset="-122"/>
                          <a:cs typeface="+mn-cs"/>
                        </a:rPr>
                        <a:t>]</a:t>
                      </a:r>
                      <a:endParaRPr lang="en-US" sz="1600" dirty="0">
                        <a:effectLst/>
                      </a:endParaRPr>
                    </a:p>
                  </a:txBody>
                  <a:tcPr anchor="ctr"/>
                </a:tc>
                <a:extLst>
                  <a:ext uri="{0D108BD9-81ED-4DB2-BD59-A6C34878D82A}">
                    <a16:rowId xmlns:a16="http://schemas.microsoft.com/office/drawing/2014/main" val="1525183852"/>
                  </a:ext>
                </a:extLst>
              </a:tr>
              <a:tr h="370840">
                <a:tc>
                  <a:txBody>
                    <a:bodyPr/>
                    <a:lstStyle/>
                    <a:p>
                      <a:pPr algn="ctr"/>
                      <a:r>
                        <a:rPr lang="en-US" altLang="zh-CN" sz="1600" b="0" i="0" kern="1200" dirty="0">
                          <a:solidFill>
                            <a:schemeClr val="dk1"/>
                          </a:solidFill>
                          <a:effectLst/>
                          <a:latin typeface="+mn-lt"/>
                          <a:ea typeface="Hei" pitchFamily="2" charset="-122"/>
                          <a:cs typeface="+mn-cs"/>
                        </a:rPr>
                        <a:t>2</a:t>
                      </a:r>
                      <a:endParaRPr lang="en-CN" sz="1600" dirty="0"/>
                    </a:p>
                  </a:txBody>
                  <a:tcPr anchor="ctr"/>
                </a:tc>
                <a:tc>
                  <a:txBody>
                    <a:bodyPr/>
                    <a:lstStyle/>
                    <a:p>
                      <a:pPr algn="ctr" fontAlgn="base"/>
                      <a:r>
                        <a:rPr lang="en-CN" sz="1600" dirty="0">
                          <a:effectLst/>
                        </a:rPr>
                        <a:t>[403996643, 840529008, 1008110251, 1998729813, 432993166]</a:t>
                      </a:r>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CN" sz="1600" b="0" i="0" kern="1200" dirty="0">
                          <a:solidFill>
                            <a:schemeClr val="dk1"/>
                          </a:solidFill>
                          <a:effectLst/>
                          <a:latin typeface="+mn-lt"/>
                          <a:ea typeface="+mn-ea"/>
                          <a:cs typeface="+mn-cs"/>
                        </a:rPr>
                        <a:t>[</a:t>
                      </a:r>
                      <a:r>
                        <a:rPr lang="en-CN" sz="1600" dirty="0">
                          <a:effectLst/>
                        </a:rPr>
                        <a:t>403996643, 840529008</a:t>
                      </a:r>
                      <a:r>
                        <a:rPr lang="en-US" sz="1600" b="0" i="0" kern="1200" dirty="0">
                          <a:solidFill>
                            <a:schemeClr val="dk1"/>
                          </a:solidFill>
                          <a:effectLst/>
                          <a:latin typeface="+mn-lt"/>
                          <a:ea typeface="+mn-ea"/>
                          <a:cs typeface="+mn-cs"/>
                        </a:rPr>
                        <a:t>]</a:t>
                      </a:r>
                      <a:r>
                        <a:rPr lang="zh-CN" altLang="en-US" sz="1600" b="0" i="0" kern="1200" dirty="0">
                          <a:solidFill>
                            <a:schemeClr val="dk1"/>
                          </a:solidFill>
                          <a:effectLst/>
                          <a:latin typeface="+mn-lt"/>
                          <a:ea typeface="Hei" pitchFamily="2" charset="-122"/>
                          <a:cs typeface="+mn-cs"/>
                        </a:rPr>
                        <a:t>、</a:t>
                      </a:r>
                      <a:r>
                        <a:rPr lang="en-US" altLang="zh-CN" sz="1600" b="0" i="0" kern="1200" dirty="0">
                          <a:solidFill>
                            <a:schemeClr val="dk1"/>
                          </a:solidFill>
                          <a:effectLst/>
                          <a:latin typeface="+mn-lt"/>
                          <a:ea typeface="Hei" pitchFamily="2" charset="-122"/>
                          <a:cs typeface="+mn-cs"/>
                        </a:rPr>
                        <a:t>[</a:t>
                      </a:r>
                      <a:r>
                        <a:rPr lang="en-CN" sz="1600" dirty="0">
                          <a:effectLst/>
                        </a:rPr>
                        <a:t>1008110251, 1998729813</a:t>
                      </a:r>
                      <a:r>
                        <a:rPr lang="en-US" altLang="zh-CN" sz="1600" b="0" i="0" kern="1200" dirty="0">
                          <a:solidFill>
                            <a:schemeClr val="dk1"/>
                          </a:solidFill>
                          <a:effectLst/>
                          <a:latin typeface="+mn-lt"/>
                          <a:ea typeface="Hei" pitchFamily="2" charset="-122"/>
                          <a:cs typeface="+mn-cs"/>
                        </a:rPr>
                        <a:t>]</a:t>
                      </a:r>
                      <a:endParaRPr lang="en-US" sz="1600" dirty="0">
                        <a:effectLst/>
                      </a:endParaRPr>
                    </a:p>
                  </a:txBody>
                  <a:tcPr anchor="ctr"/>
                </a:tc>
                <a:extLst>
                  <a:ext uri="{0D108BD9-81ED-4DB2-BD59-A6C34878D82A}">
                    <a16:rowId xmlns:a16="http://schemas.microsoft.com/office/drawing/2014/main" val="878497503"/>
                  </a:ext>
                </a:extLst>
              </a:tr>
              <a:tr h="370840">
                <a:tc>
                  <a:txBody>
                    <a:bodyPr/>
                    <a:lstStyle/>
                    <a:p>
                      <a:pPr algn="ctr"/>
                      <a:r>
                        <a:rPr lang="en-US" altLang="zh-CN" sz="1600" b="0" i="0" kern="1200" dirty="0">
                          <a:solidFill>
                            <a:schemeClr val="dk1"/>
                          </a:solidFill>
                          <a:effectLst/>
                          <a:latin typeface="+mn-lt"/>
                          <a:ea typeface="Hei" pitchFamily="2" charset="-122"/>
                          <a:cs typeface="+mn-cs"/>
                        </a:rPr>
                        <a:t>3</a:t>
                      </a:r>
                      <a:endParaRPr lang="en-CN" sz="1600" dirty="0"/>
                    </a:p>
                  </a:txBody>
                  <a:tcPr anchor="ctr"/>
                </a:tc>
                <a:tc>
                  <a:txBody>
                    <a:bodyPr/>
                    <a:lstStyle/>
                    <a:p>
                      <a:pPr algn="ctr" fontAlgn="base"/>
                      <a:r>
                        <a:rPr lang="en-CN" sz="1600" dirty="0">
                          <a:effectLst/>
                        </a:rPr>
                        <a:t>[166417565, 213933364, 1129612544, 1419614622, 1370935710]</a:t>
                      </a:r>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CN" sz="1600" b="0" i="0" kern="1200" dirty="0">
                          <a:solidFill>
                            <a:schemeClr val="dk1"/>
                          </a:solidFill>
                          <a:effectLst/>
                          <a:latin typeface="+mn-lt"/>
                          <a:ea typeface="+mn-ea"/>
                          <a:cs typeface="+mn-cs"/>
                        </a:rPr>
                        <a:t>[</a:t>
                      </a:r>
                      <a:r>
                        <a:rPr lang="en-CN" sz="1600" dirty="0">
                          <a:effectLst/>
                        </a:rPr>
                        <a:t>166417565, 213933364</a:t>
                      </a:r>
                      <a:r>
                        <a:rPr lang="en-US" sz="1600" b="0" i="0" kern="1200" dirty="0">
                          <a:solidFill>
                            <a:schemeClr val="dk1"/>
                          </a:solidFill>
                          <a:effectLst/>
                          <a:latin typeface="+mn-lt"/>
                          <a:ea typeface="+mn-ea"/>
                          <a:cs typeface="+mn-cs"/>
                        </a:rPr>
                        <a:t>]</a:t>
                      </a:r>
                      <a:r>
                        <a:rPr lang="zh-CN" altLang="en-US" sz="1600" b="0" i="0" kern="1200" dirty="0">
                          <a:solidFill>
                            <a:schemeClr val="dk1"/>
                          </a:solidFill>
                          <a:effectLst/>
                          <a:latin typeface="+mn-lt"/>
                          <a:ea typeface="Hei" pitchFamily="2" charset="-122"/>
                          <a:cs typeface="+mn-cs"/>
                        </a:rPr>
                        <a:t>、</a:t>
                      </a:r>
                      <a:r>
                        <a:rPr lang="en-US" altLang="zh-CN" sz="1600" b="0" i="0" kern="1200" dirty="0">
                          <a:solidFill>
                            <a:schemeClr val="dk1"/>
                          </a:solidFill>
                          <a:effectLst/>
                          <a:latin typeface="+mn-lt"/>
                          <a:ea typeface="Hei" pitchFamily="2" charset="-122"/>
                          <a:cs typeface="+mn-cs"/>
                        </a:rPr>
                        <a:t>[</a:t>
                      </a:r>
                      <a:r>
                        <a:rPr lang="en-CN" sz="1600" dirty="0">
                          <a:effectLst/>
                        </a:rPr>
                        <a:t>1129612544, 1419614622</a:t>
                      </a:r>
                      <a:r>
                        <a:rPr lang="en-US" altLang="zh-CN" sz="1600" b="0" i="0" kern="1200" dirty="0">
                          <a:solidFill>
                            <a:schemeClr val="dk1"/>
                          </a:solidFill>
                          <a:effectLst/>
                          <a:latin typeface="+mn-lt"/>
                          <a:ea typeface="Hei" pitchFamily="2" charset="-122"/>
                          <a:cs typeface="+mn-cs"/>
                        </a:rPr>
                        <a:t>]</a:t>
                      </a:r>
                      <a:endParaRPr lang="en-US" sz="1600" dirty="0">
                        <a:effectLst/>
                      </a:endParaRPr>
                    </a:p>
                  </a:txBody>
                  <a:tcPr anchor="ctr"/>
                </a:tc>
                <a:extLst>
                  <a:ext uri="{0D108BD9-81ED-4DB2-BD59-A6C34878D82A}">
                    <a16:rowId xmlns:a16="http://schemas.microsoft.com/office/drawing/2014/main" val="2764024221"/>
                  </a:ext>
                </a:extLst>
              </a:tr>
            </a:tbl>
          </a:graphicData>
        </a:graphic>
      </p:graphicFrame>
      <p:cxnSp>
        <p:nvCxnSpPr>
          <p:cNvPr id="5" name="Straight Connector 4">
            <a:extLst>
              <a:ext uri="{FF2B5EF4-FFF2-40B4-BE49-F238E27FC236}">
                <a16:creationId xmlns:a16="http://schemas.microsoft.com/office/drawing/2014/main" id="{61FC26C9-1B63-CD3B-DF26-195CD8A57EC2}"/>
              </a:ext>
            </a:extLst>
          </p:cNvPr>
          <p:cNvCxnSpPr/>
          <p:nvPr/>
        </p:nvCxnSpPr>
        <p:spPr>
          <a:xfrm>
            <a:off x="3598984" y="4103649"/>
            <a:ext cx="0" cy="2141521"/>
          </a:xfrm>
          <a:prstGeom prst="line">
            <a:avLst/>
          </a:prstGeom>
          <a:ln w="28575">
            <a:solidFill>
              <a:srgbClr val="FF9D28"/>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C21976-3D68-0FB5-9D12-C4BBD636AFE3}"/>
              </a:ext>
            </a:extLst>
          </p:cNvPr>
          <p:cNvCxnSpPr/>
          <p:nvPr/>
        </p:nvCxnSpPr>
        <p:spPr>
          <a:xfrm>
            <a:off x="5767753" y="4103649"/>
            <a:ext cx="0" cy="2141521"/>
          </a:xfrm>
          <a:prstGeom prst="line">
            <a:avLst/>
          </a:prstGeom>
          <a:ln w="28575">
            <a:solidFill>
              <a:srgbClr val="FF9D2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2952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449279"/>
            <a:ext cx="10521388" cy="1015200"/>
          </a:xfrm>
        </p:spPr>
        <p:txBody>
          <a:bodyPr/>
          <a:lstStyle/>
          <a:p>
            <a:r>
              <a:rPr lang="zh-CN" altLang="en-US" dirty="0"/>
              <a:t>MinHash＋LSH</a:t>
            </a:r>
            <a:r>
              <a:rPr lang="en-US" altLang="zh-CN" dirty="0"/>
              <a:t> </a:t>
            </a:r>
            <a:r>
              <a:rPr lang="zh-CN" altLang="en-US" dirty="0"/>
              <a:t>文本去重算法：</a:t>
            </a:r>
            <a:r>
              <a:rPr lang="en-US" altLang="zh-CN" dirty="0"/>
              <a:t>Toy</a:t>
            </a:r>
            <a:r>
              <a:rPr lang="zh-CN" altLang="en-US" dirty="0"/>
              <a:t> </a:t>
            </a:r>
            <a:r>
              <a:rPr lang="en-US" altLang="zh-CN" dirty="0"/>
              <a:t>Example</a:t>
            </a:r>
            <a:endParaRPr lang="zh-CN" altLang="en-US" dirty="0"/>
          </a:p>
        </p:txBody>
      </p:sp>
      <p:sp>
        <p:nvSpPr>
          <p:cNvPr id="31" name="TextBox 30">
            <a:extLst>
              <a:ext uri="{FF2B5EF4-FFF2-40B4-BE49-F238E27FC236}">
                <a16:creationId xmlns:a16="http://schemas.microsoft.com/office/drawing/2014/main" id="{42D76F78-202D-5797-354E-2242F3657998}"/>
              </a:ext>
            </a:extLst>
          </p:cNvPr>
          <p:cNvSpPr txBox="1"/>
          <p:nvPr/>
        </p:nvSpPr>
        <p:spPr>
          <a:xfrm>
            <a:off x="124445" y="1939833"/>
            <a:ext cx="2326731" cy="461665"/>
          </a:xfrm>
          <a:prstGeom prst="rect">
            <a:avLst/>
          </a:prstGeom>
          <a:noFill/>
        </p:spPr>
        <p:txBody>
          <a:bodyPr wrap="square">
            <a:spAutoFit/>
          </a:bodyPr>
          <a:lstStyle/>
          <a:p>
            <a:r>
              <a:rPr lang="en-US" sz="2400" dirty="0" err="1">
                <a:solidFill>
                  <a:srgbClr val="C281FF"/>
                </a:solidFill>
              </a:rPr>
              <a:t>Dedup去重</a:t>
            </a:r>
            <a:endParaRPr lang="en-CN" sz="2400" dirty="0">
              <a:solidFill>
                <a:srgbClr val="C281FF"/>
              </a:solidFill>
            </a:endParaRPr>
          </a:p>
        </p:txBody>
      </p:sp>
      <p:graphicFrame>
        <p:nvGraphicFramePr>
          <p:cNvPr id="8" name="Table 7">
            <a:extLst>
              <a:ext uri="{FF2B5EF4-FFF2-40B4-BE49-F238E27FC236}">
                <a16:creationId xmlns:a16="http://schemas.microsoft.com/office/drawing/2014/main" id="{2575AF9F-502B-C3E9-0A3A-03E8F7CE85FC}"/>
              </a:ext>
            </a:extLst>
          </p:cNvPr>
          <p:cNvGraphicFramePr>
            <a:graphicFrameLocks noGrp="1"/>
          </p:cNvGraphicFramePr>
          <p:nvPr>
            <p:extLst>
              <p:ext uri="{D42A27DB-BD31-4B8C-83A1-F6EECF244321}">
                <p14:modId xmlns:p14="http://schemas.microsoft.com/office/powerpoint/2010/main" val="208931689"/>
              </p:ext>
            </p:extLst>
          </p:nvPr>
        </p:nvGraphicFramePr>
        <p:xfrm>
          <a:off x="2678072" y="1464479"/>
          <a:ext cx="8183216" cy="1483360"/>
        </p:xfrm>
        <a:graphic>
          <a:graphicData uri="http://schemas.openxmlformats.org/drawingml/2006/table">
            <a:tbl>
              <a:tblPr firstRow="1" bandRow="1">
                <a:tableStyleId>{5C22544A-7EE6-4342-B048-85BDC9FD1C3A}</a:tableStyleId>
              </a:tblPr>
              <a:tblGrid>
                <a:gridCol w="957224">
                  <a:extLst>
                    <a:ext uri="{9D8B030D-6E8A-4147-A177-3AD203B41FA5}">
                      <a16:colId xmlns:a16="http://schemas.microsoft.com/office/drawing/2014/main" val="1660922656"/>
                    </a:ext>
                  </a:extLst>
                </a:gridCol>
                <a:gridCol w="7225992">
                  <a:extLst>
                    <a:ext uri="{9D8B030D-6E8A-4147-A177-3AD203B41FA5}">
                      <a16:colId xmlns:a16="http://schemas.microsoft.com/office/drawing/2014/main" val="606596609"/>
                    </a:ext>
                  </a:extLst>
                </a:gridCol>
              </a:tblGrid>
              <a:tr h="370840">
                <a:tc>
                  <a:txBody>
                    <a:bodyPr/>
                    <a:lstStyle/>
                    <a:p>
                      <a:pPr algn="ctr"/>
                      <a:r>
                        <a:rPr lang="en-CN" sz="1800" dirty="0"/>
                        <a:t>文本ID</a:t>
                      </a:r>
                    </a:p>
                  </a:txBody>
                  <a:tcPr anchor="ctr"/>
                </a:tc>
                <a:tc>
                  <a:txBody>
                    <a:bodyPr/>
                    <a:lstStyle/>
                    <a:p>
                      <a:pPr algn="ctr"/>
                      <a:r>
                        <a:rPr lang="en-CN" sz="1800" dirty="0"/>
                        <a:t>Band (两元为例)</a:t>
                      </a:r>
                    </a:p>
                  </a:txBody>
                  <a:tcPr anchor="ctr"/>
                </a:tc>
                <a:extLst>
                  <a:ext uri="{0D108BD9-81ED-4DB2-BD59-A6C34878D82A}">
                    <a16:rowId xmlns:a16="http://schemas.microsoft.com/office/drawing/2014/main" val="3981755535"/>
                  </a:ext>
                </a:extLst>
              </a:tr>
              <a:tr h="370840">
                <a:tc>
                  <a:txBody>
                    <a:bodyPr/>
                    <a:lstStyle/>
                    <a:p>
                      <a:pPr algn="ctr"/>
                      <a:r>
                        <a:rPr lang="en-US" altLang="zh-CN" sz="1800" b="0" i="0" kern="1200" dirty="0">
                          <a:solidFill>
                            <a:schemeClr val="dk1"/>
                          </a:solidFill>
                          <a:effectLst/>
                          <a:latin typeface="+mn-lt"/>
                          <a:ea typeface="Hei" pitchFamily="2" charset="-122"/>
                          <a:cs typeface="+mn-cs"/>
                        </a:rPr>
                        <a:t>1</a:t>
                      </a:r>
                      <a:endParaRPr lang="en-CN" sz="1800" dirty="0"/>
                    </a:p>
                  </a:txBody>
                  <a:tcPr anchor="ctr"/>
                </a:tc>
                <a:tc>
                  <a:txBody>
                    <a:bodyPr/>
                    <a:lstStyle/>
                    <a:p>
                      <a:pPr algn="ctr" fontAlgn="base"/>
                      <a:r>
                        <a:rPr lang="en-CN" sz="1800" b="0" i="0" kern="1200" dirty="0">
                          <a:solidFill>
                            <a:schemeClr val="dk1"/>
                          </a:solidFill>
                          <a:effectLst/>
                          <a:latin typeface="+mn-lt"/>
                          <a:ea typeface="+mn-ea"/>
                          <a:cs typeface="+mn-cs"/>
                        </a:rPr>
                        <a:t>[403996643, 840529008</a:t>
                      </a:r>
                      <a:r>
                        <a:rPr lang="en-US" sz="1800" b="0" i="0" kern="1200" dirty="0">
                          <a:solidFill>
                            <a:schemeClr val="dk1"/>
                          </a:solidFill>
                          <a:effectLst/>
                          <a:latin typeface="+mn-lt"/>
                          <a:ea typeface="+mn-ea"/>
                          <a:cs typeface="+mn-cs"/>
                        </a:rPr>
                        <a:t>]</a:t>
                      </a:r>
                      <a:r>
                        <a:rPr lang="zh-CN" altLang="en-US" sz="1800" b="0" i="0" kern="1200" dirty="0">
                          <a:solidFill>
                            <a:schemeClr val="dk1"/>
                          </a:solidFill>
                          <a:effectLst/>
                          <a:latin typeface="+mn-lt"/>
                          <a:ea typeface="Hei" pitchFamily="2" charset="-122"/>
                          <a:cs typeface="+mn-cs"/>
                        </a:rPr>
                        <a:t>、</a:t>
                      </a:r>
                      <a:r>
                        <a:rPr lang="en-US" altLang="zh-CN" sz="1800" b="0" i="0" kern="1200" dirty="0">
                          <a:solidFill>
                            <a:schemeClr val="dk1"/>
                          </a:solidFill>
                          <a:effectLst/>
                          <a:latin typeface="+mn-lt"/>
                          <a:ea typeface="Hei" pitchFamily="2" charset="-122"/>
                          <a:cs typeface="+mn-cs"/>
                        </a:rPr>
                        <a:t>[</a:t>
                      </a:r>
                      <a:r>
                        <a:rPr lang="en-CN" sz="1800" b="0" i="0" kern="1200" dirty="0">
                          <a:solidFill>
                            <a:schemeClr val="dk1"/>
                          </a:solidFill>
                          <a:effectLst/>
                          <a:latin typeface="+mn-lt"/>
                          <a:ea typeface="+mn-ea"/>
                          <a:cs typeface="+mn-cs"/>
                        </a:rPr>
                        <a:t>1008110251, 2888962350</a:t>
                      </a:r>
                      <a:r>
                        <a:rPr lang="en-US" altLang="zh-CN" sz="1800" b="0" i="0" kern="1200" dirty="0">
                          <a:solidFill>
                            <a:schemeClr val="dk1"/>
                          </a:solidFill>
                          <a:effectLst/>
                          <a:latin typeface="+mn-lt"/>
                          <a:ea typeface="Hei" pitchFamily="2" charset="-122"/>
                          <a:cs typeface="+mn-cs"/>
                        </a:rPr>
                        <a:t>]</a:t>
                      </a:r>
                      <a:endParaRPr lang="en-US" sz="1800" dirty="0">
                        <a:effectLst/>
                      </a:endParaRPr>
                    </a:p>
                  </a:txBody>
                  <a:tcPr anchor="ctr"/>
                </a:tc>
                <a:extLst>
                  <a:ext uri="{0D108BD9-81ED-4DB2-BD59-A6C34878D82A}">
                    <a16:rowId xmlns:a16="http://schemas.microsoft.com/office/drawing/2014/main" val="1525183852"/>
                  </a:ext>
                </a:extLst>
              </a:tr>
              <a:tr h="370840">
                <a:tc>
                  <a:txBody>
                    <a:bodyPr/>
                    <a:lstStyle/>
                    <a:p>
                      <a:pPr algn="ctr"/>
                      <a:r>
                        <a:rPr lang="en-US" altLang="zh-CN" sz="1800" b="0" i="0" kern="1200" dirty="0">
                          <a:solidFill>
                            <a:schemeClr val="dk1"/>
                          </a:solidFill>
                          <a:effectLst/>
                          <a:latin typeface="+mn-lt"/>
                          <a:ea typeface="Hei" pitchFamily="2" charset="-122"/>
                          <a:cs typeface="+mn-cs"/>
                        </a:rPr>
                        <a:t>2</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CN" sz="1800" b="0" i="0" kern="1200" dirty="0">
                          <a:solidFill>
                            <a:schemeClr val="dk1"/>
                          </a:solidFill>
                          <a:effectLst/>
                          <a:latin typeface="+mn-lt"/>
                          <a:ea typeface="+mn-ea"/>
                          <a:cs typeface="+mn-cs"/>
                        </a:rPr>
                        <a:t>[</a:t>
                      </a:r>
                      <a:r>
                        <a:rPr lang="en-CN" sz="1800" dirty="0">
                          <a:effectLst/>
                        </a:rPr>
                        <a:t>403996643, 840529008</a:t>
                      </a:r>
                      <a:r>
                        <a:rPr lang="en-US" sz="1800" b="0" i="0" kern="1200" dirty="0">
                          <a:solidFill>
                            <a:schemeClr val="dk1"/>
                          </a:solidFill>
                          <a:effectLst/>
                          <a:latin typeface="+mn-lt"/>
                          <a:ea typeface="+mn-ea"/>
                          <a:cs typeface="+mn-cs"/>
                        </a:rPr>
                        <a:t>]</a:t>
                      </a:r>
                      <a:r>
                        <a:rPr lang="zh-CN" altLang="en-US" sz="1800" b="0" i="0" kern="1200" dirty="0">
                          <a:solidFill>
                            <a:schemeClr val="dk1"/>
                          </a:solidFill>
                          <a:effectLst/>
                          <a:latin typeface="+mn-lt"/>
                          <a:ea typeface="Hei" pitchFamily="2" charset="-122"/>
                          <a:cs typeface="+mn-cs"/>
                        </a:rPr>
                        <a:t>、</a:t>
                      </a:r>
                      <a:r>
                        <a:rPr lang="en-US" altLang="zh-CN" sz="1800" b="0" i="0" kern="1200" dirty="0">
                          <a:solidFill>
                            <a:schemeClr val="dk1"/>
                          </a:solidFill>
                          <a:effectLst/>
                          <a:latin typeface="+mn-lt"/>
                          <a:ea typeface="Hei" pitchFamily="2" charset="-122"/>
                          <a:cs typeface="+mn-cs"/>
                        </a:rPr>
                        <a:t>[</a:t>
                      </a:r>
                      <a:r>
                        <a:rPr lang="en-CN" sz="1800" dirty="0">
                          <a:effectLst/>
                        </a:rPr>
                        <a:t>1008110251, 1998729813</a:t>
                      </a:r>
                      <a:r>
                        <a:rPr lang="en-US" altLang="zh-CN" sz="1800" b="0" i="0" kern="1200" dirty="0">
                          <a:solidFill>
                            <a:schemeClr val="dk1"/>
                          </a:solidFill>
                          <a:effectLst/>
                          <a:latin typeface="+mn-lt"/>
                          <a:ea typeface="Hei" pitchFamily="2" charset="-122"/>
                          <a:cs typeface="+mn-cs"/>
                        </a:rPr>
                        <a:t>]</a:t>
                      </a:r>
                      <a:endParaRPr lang="en-US" sz="1800" dirty="0">
                        <a:effectLst/>
                      </a:endParaRPr>
                    </a:p>
                  </a:txBody>
                  <a:tcPr anchor="ctr"/>
                </a:tc>
                <a:extLst>
                  <a:ext uri="{0D108BD9-81ED-4DB2-BD59-A6C34878D82A}">
                    <a16:rowId xmlns:a16="http://schemas.microsoft.com/office/drawing/2014/main" val="878497503"/>
                  </a:ext>
                </a:extLst>
              </a:tr>
              <a:tr h="370840">
                <a:tc>
                  <a:txBody>
                    <a:bodyPr/>
                    <a:lstStyle/>
                    <a:p>
                      <a:pPr algn="ctr"/>
                      <a:r>
                        <a:rPr lang="en-US" altLang="zh-CN" sz="1800" b="0" i="0" kern="1200" dirty="0">
                          <a:solidFill>
                            <a:schemeClr val="dk1"/>
                          </a:solidFill>
                          <a:effectLst/>
                          <a:latin typeface="+mn-lt"/>
                          <a:ea typeface="Hei" pitchFamily="2" charset="-122"/>
                          <a:cs typeface="+mn-cs"/>
                        </a:rPr>
                        <a:t>3</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CN" sz="1800" b="0" i="0" kern="1200" dirty="0">
                          <a:solidFill>
                            <a:schemeClr val="dk1"/>
                          </a:solidFill>
                          <a:effectLst/>
                          <a:latin typeface="+mn-lt"/>
                          <a:ea typeface="+mn-ea"/>
                          <a:cs typeface="+mn-cs"/>
                        </a:rPr>
                        <a:t>[</a:t>
                      </a:r>
                      <a:r>
                        <a:rPr lang="en-CN" sz="1800" dirty="0">
                          <a:effectLst/>
                        </a:rPr>
                        <a:t>166417565, 213933364</a:t>
                      </a:r>
                      <a:r>
                        <a:rPr lang="en-US" sz="1800" b="0" i="0" kern="1200" dirty="0">
                          <a:solidFill>
                            <a:schemeClr val="dk1"/>
                          </a:solidFill>
                          <a:effectLst/>
                          <a:latin typeface="+mn-lt"/>
                          <a:ea typeface="+mn-ea"/>
                          <a:cs typeface="+mn-cs"/>
                        </a:rPr>
                        <a:t>]</a:t>
                      </a:r>
                      <a:r>
                        <a:rPr lang="zh-CN" altLang="en-US" sz="1800" b="0" i="0" kern="1200" dirty="0">
                          <a:solidFill>
                            <a:schemeClr val="dk1"/>
                          </a:solidFill>
                          <a:effectLst/>
                          <a:latin typeface="+mn-lt"/>
                          <a:ea typeface="Hei" pitchFamily="2" charset="-122"/>
                          <a:cs typeface="+mn-cs"/>
                        </a:rPr>
                        <a:t>、</a:t>
                      </a:r>
                      <a:r>
                        <a:rPr lang="en-US" altLang="zh-CN" sz="1800" b="0" i="0" kern="1200" dirty="0">
                          <a:solidFill>
                            <a:schemeClr val="dk1"/>
                          </a:solidFill>
                          <a:effectLst/>
                          <a:latin typeface="+mn-lt"/>
                          <a:ea typeface="Hei" pitchFamily="2" charset="-122"/>
                          <a:cs typeface="+mn-cs"/>
                        </a:rPr>
                        <a:t>[</a:t>
                      </a:r>
                      <a:r>
                        <a:rPr lang="en-CN" sz="1800" dirty="0">
                          <a:effectLst/>
                        </a:rPr>
                        <a:t>1129612544, 1419614622</a:t>
                      </a:r>
                      <a:r>
                        <a:rPr lang="en-US" altLang="zh-CN" sz="1800" b="0" i="0" kern="1200" dirty="0">
                          <a:solidFill>
                            <a:schemeClr val="dk1"/>
                          </a:solidFill>
                          <a:effectLst/>
                          <a:latin typeface="+mn-lt"/>
                          <a:ea typeface="Hei" pitchFamily="2" charset="-122"/>
                          <a:cs typeface="+mn-cs"/>
                        </a:rPr>
                        <a:t>]</a:t>
                      </a:r>
                      <a:endParaRPr lang="en-US" sz="1800" dirty="0">
                        <a:effectLst/>
                      </a:endParaRPr>
                    </a:p>
                  </a:txBody>
                  <a:tcPr anchor="ctr"/>
                </a:tc>
                <a:extLst>
                  <a:ext uri="{0D108BD9-81ED-4DB2-BD59-A6C34878D82A}">
                    <a16:rowId xmlns:a16="http://schemas.microsoft.com/office/drawing/2014/main" val="2764024221"/>
                  </a:ext>
                </a:extLst>
              </a:tr>
            </a:tbl>
          </a:graphicData>
        </a:graphic>
      </p:graphicFrame>
      <p:sp>
        <p:nvSpPr>
          <p:cNvPr id="2" name="Rectangle 1">
            <a:extLst>
              <a:ext uri="{FF2B5EF4-FFF2-40B4-BE49-F238E27FC236}">
                <a16:creationId xmlns:a16="http://schemas.microsoft.com/office/drawing/2014/main" id="{40F6876C-34A3-4C58-BCAD-2BA8A73D12EF}"/>
              </a:ext>
            </a:extLst>
          </p:cNvPr>
          <p:cNvSpPr/>
          <p:nvPr/>
        </p:nvSpPr>
        <p:spPr>
          <a:xfrm>
            <a:off x="4650059" y="1851103"/>
            <a:ext cx="2408663" cy="69137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aphicFrame>
        <p:nvGraphicFramePr>
          <p:cNvPr id="5" name="Table 4">
            <a:extLst>
              <a:ext uri="{FF2B5EF4-FFF2-40B4-BE49-F238E27FC236}">
                <a16:creationId xmlns:a16="http://schemas.microsoft.com/office/drawing/2014/main" id="{39DD1C2A-1076-1642-C398-174AF4926E8A}"/>
              </a:ext>
            </a:extLst>
          </p:cNvPr>
          <p:cNvGraphicFramePr>
            <a:graphicFrameLocks noGrp="1"/>
          </p:cNvGraphicFramePr>
          <p:nvPr>
            <p:extLst>
              <p:ext uri="{D42A27DB-BD31-4B8C-83A1-F6EECF244321}">
                <p14:modId xmlns:p14="http://schemas.microsoft.com/office/powerpoint/2010/main" val="1310790650"/>
              </p:ext>
            </p:extLst>
          </p:nvPr>
        </p:nvGraphicFramePr>
        <p:xfrm>
          <a:off x="224804" y="3963039"/>
          <a:ext cx="5083175" cy="1483360"/>
        </p:xfrm>
        <a:graphic>
          <a:graphicData uri="http://schemas.openxmlformats.org/drawingml/2006/table">
            <a:tbl>
              <a:tblPr firstRow="1" bandRow="1">
                <a:tableStyleId>{5C22544A-7EE6-4342-B048-85BDC9FD1C3A}</a:tableStyleId>
              </a:tblPr>
              <a:tblGrid>
                <a:gridCol w="1224157">
                  <a:extLst>
                    <a:ext uri="{9D8B030D-6E8A-4147-A177-3AD203B41FA5}">
                      <a16:colId xmlns:a16="http://schemas.microsoft.com/office/drawing/2014/main" val="1660922656"/>
                    </a:ext>
                  </a:extLst>
                </a:gridCol>
                <a:gridCol w="3859018">
                  <a:extLst>
                    <a:ext uri="{9D8B030D-6E8A-4147-A177-3AD203B41FA5}">
                      <a16:colId xmlns:a16="http://schemas.microsoft.com/office/drawing/2014/main" val="3934849353"/>
                    </a:ext>
                  </a:extLst>
                </a:gridCol>
              </a:tblGrid>
              <a:tr h="370840">
                <a:tc>
                  <a:txBody>
                    <a:bodyPr/>
                    <a:lstStyle/>
                    <a:p>
                      <a:pPr algn="ctr"/>
                      <a:r>
                        <a:rPr lang="en-CN" dirty="0"/>
                        <a:t>文本ID</a:t>
                      </a:r>
                    </a:p>
                  </a:txBody>
                  <a:tcPr anchor="ctr"/>
                </a:tc>
                <a:tc>
                  <a:txBody>
                    <a:bodyPr/>
                    <a:lstStyle/>
                    <a:p>
                      <a:pPr algn="ctr"/>
                      <a:r>
                        <a:rPr lang="en-CN" dirty="0"/>
                        <a:t>文本内容</a:t>
                      </a:r>
                    </a:p>
                  </a:txBody>
                  <a:tcPr anchor="ctr"/>
                </a:tc>
                <a:extLst>
                  <a:ext uri="{0D108BD9-81ED-4DB2-BD59-A6C34878D82A}">
                    <a16:rowId xmlns:a16="http://schemas.microsoft.com/office/drawing/2014/main" val="3981755535"/>
                  </a:ext>
                </a:extLst>
              </a:tr>
              <a:tr h="370840">
                <a:tc>
                  <a:txBody>
                    <a:bodyPr/>
                    <a:lstStyle/>
                    <a:p>
                      <a:pPr algn="ctr"/>
                      <a:r>
                        <a:rPr lang="en-US" altLang="zh-CN" b="0" i="0" dirty="0">
                          <a:ea typeface="Hei" pitchFamily="2" charset="-122"/>
                        </a:rPr>
                        <a:t>1</a:t>
                      </a:r>
                      <a:endParaRPr lang="en-CN" dirty="0"/>
                    </a:p>
                  </a:txBody>
                  <a:tcPr anchor="ctr"/>
                </a:tc>
                <a:tc>
                  <a:txBody>
                    <a:bodyPr/>
                    <a:lstStyle/>
                    <a:p>
                      <a:pPr algn="ctr" fontAlgn="base"/>
                      <a:r>
                        <a:rPr lang="en-US" dirty="0">
                          <a:effectLst/>
                        </a:rPr>
                        <a:t>Deduplication is so much fun!</a:t>
                      </a:r>
                    </a:p>
                  </a:txBody>
                  <a:tcPr anchor="ctr"/>
                </a:tc>
                <a:extLst>
                  <a:ext uri="{0D108BD9-81ED-4DB2-BD59-A6C34878D82A}">
                    <a16:rowId xmlns:a16="http://schemas.microsoft.com/office/drawing/2014/main" val="1525183852"/>
                  </a:ext>
                </a:extLst>
              </a:tr>
              <a:tr h="370840">
                <a:tc>
                  <a:txBody>
                    <a:bodyPr/>
                    <a:lstStyle/>
                    <a:p>
                      <a:pPr algn="ctr"/>
                      <a:r>
                        <a:rPr lang="en-US" altLang="zh-CN" b="0" i="0" dirty="0">
                          <a:ea typeface="Hei" pitchFamily="2" charset="-122"/>
                        </a:rPr>
                        <a:t>2</a:t>
                      </a:r>
                      <a:endParaRPr lang="en-CN" dirty="0"/>
                    </a:p>
                  </a:txBody>
                  <a:tcPr anchor="ctr"/>
                </a:tc>
                <a:tc>
                  <a:txBody>
                    <a:bodyPr/>
                    <a:lstStyle/>
                    <a:p>
                      <a:pPr algn="ctr" fontAlgn="base"/>
                      <a:r>
                        <a:rPr lang="en-US" dirty="0">
                          <a:effectLst/>
                        </a:rPr>
                        <a:t>Deduplication is so much fun and easy!</a:t>
                      </a:r>
                    </a:p>
                  </a:txBody>
                  <a:tcPr anchor="ctr"/>
                </a:tc>
                <a:extLst>
                  <a:ext uri="{0D108BD9-81ED-4DB2-BD59-A6C34878D82A}">
                    <a16:rowId xmlns:a16="http://schemas.microsoft.com/office/drawing/2014/main" val="878497503"/>
                  </a:ext>
                </a:extLst>
              </a:tr>
              <a:tr h="370840">
                <a:tc>
                  <a:txBody>
                    <a:bodyPr/>
                    <a:lstStyle/>
                    <a:p>
                      <a:pPr algn="ctr"/>
                      <a:r>
                        <a:rPr lang="en-US" altLang="zh-CN" b="0" i="0" dirty="0">
                          <a:ea typeface="Hei" pitchFamily="2" charset="-122"/>
                        </a:rPr>
                        <a:t>3</a:t>
                      </a:r>
                      <a:endParaRPr lang="en-CN" dirty="0"/>
                    </a:p>
                  </a:txBody>
                  <a:tcPr anchor="ctr"/>
                </a:tc>
                <a:tc>
                  <a:txBody>
                    <a:bodyPr/>
                    <a:lstStyle/>
                    <a:p>
                      <a:pPr algn="ctr" fontAlgn="base"/>
                      <a:r>
                        <a:rPr lang="en-US" dirty="0">
                          <a:effectLst/>
                        </a:rPr>
                        <a:t>I wish spider dog is a thing.</a:t>
                      </a:r>
                    </a:p>
                  </a:txBody>
                  <a:tcPr anchor="ctr"/>
                </a:tc>
                <a:extLst>
                  <a:ext uri="{0D108BD9-81ED-4DB2-BD59-A6C34878D82A}">
                    <a16:rowId xmlns:a16="http://schemas.microsoft.com/office/drawing/2014/main" val="2764024221"/>
                  </a:ext>
                </a:extLst>
              </a:tr>
            </a:tbl>
          </a:graphicData>
        </a:graphic>
      </p:graphicFrame>
      <p:sp>
        <p:nvSpPr>
          <p:cNvPr id="9" name="Down Arrow 8">
            <a:extLst>
              <a:ext uri="{FF2B5EF4-FFF2-40B4-BE49-F238E27FC236}">
                <a16:creationId xmlns:a16="http://schemas.microsoft.com/office/drawing/2014/main" id="{B9CEAEE2-9A17-56D2-3E84-393558723F59}"/>
              </a:ext>
            </a:extLst>
          </p:cNvPr>
          <p:cNvSpPr/>
          <p:nvPr/>
        </p:nvSpPr>
        <p:spPr>
          <a:xfrm rot="16200000">
            <a:off x="5839520" y="4552879"/>
            <a:ext cx="230458" cy="57614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aphicFrame>
        <p:nvGraphicFramePr>
          <p:cNvPr id="10" name="Table 9">
            <a:extLst>
              <a:ext uri="{FF2B5EF4-FFF2-40B4-BE49-F238E27FC236}">
                <a16:creationId xmlns:a16="http://schemas.microsoft.com/office/drawing/2014/main" id="{A033A505-CFB8-F606-B4D8-A1FBA539E778}"/>
              </a:ext>
            </a:extLst>
          </p:cNvPr>
          <p:cNvGraphicFramePr>
            <a:graphicFrameLocks noGrp="1"/>
          </p:cNvGraphicFramePr>
          <p:nvPr>
            <p:extLst>
              <p:ext uri="{D42A27DB-BD31-4B8C-83A1-F6EECF244321}">
                <p14:modId xmlns:p14="http://schemas.microsoft.com/office/powerpoint/2010/main" val="3634883144"/>
              </p:ext>
            </p:extLst>
          </p:nvPr>
        </p:nvGraphicFramePr>
        <p:xfrm>
          <a:off x="6755702" y="4148459"/>
          <a:ext cx="5083175" cy="1112520"/>
        </p:xfrm>
        <a:graphic>
          <a:graphicData uri="http://schemas.openxmlformats.org/drawingml/2006/table">
            <a:tbl>
              <a:tblPr firstRow="1" bandRow="1">
                <a:tableStyleId>{5C22544A-7EE6-4342-B048-85BDC9FD1C3A}</a:tableStyleId>
              </a:tblPr>
              <a:tblGrid>
                <a:gridCol w="1224157">
                  <a:extLst>
                    <a:ext uri="{9D8B030D-6E8A-4147-A177-3AD203B41FA5}">
                      <a16:colId xmlns:a16="http://schemas.microsoft.com/office/drawing/2014/main" val="1660922656"/>
                    </a:ext>
                  </a:extLst>
                </a:gridCol>
                <a:gridCol w="3859018">
                  <a:extLst>
                    <a:ext uri="{9D8B030D-6E8A-4147-A177-3AD203B41FA5}">
                      <a16:colId xmlns:a16="http://schemas.microsoft.com/office/drawing/2014/main" val="3934849353"/>
                    </a:ext>
                  </a:extLst>
                </a:gridCol>
              </a:tblGrid>
              <a:tr h="370840">
                <a:tc>
                  <a:txBody>
                    <a:bodyPr/>
                    <a:lstStyle/>
                    <a:p>
                      <a:pPr algn="ctr"/>
                      <a:r>
                        <a:rPr lang="en-CN" dirty="0"/>
                        <a:t>文本ID</a:t>
                      </a:r>
                    </a:p>
                  </a:txBody>
                  <a:tcPr anchor="ctr"/>
                </a:tc>
                <a:tc>
                  <a:txBody>
                    <a:bodyPr/>
                    <a:lstStyle/>
                    <a:p>
                      <a:pPr algn="ctr"/>
                      <a:r>
                        <a:rPr lang="en-CN" dirty="0"/>
                        <a:t>文本内容</a:t>
                      </a:r>
                    </a:p>
                  </a:txBody>
                  <a:tcPr anchor="ctr"/>
                </a:tc>
                <a:extLst>
                  <a:ext uri="{0D108BD9-81ED-4DB2-BD59-A6C34878D82A}">
                    <a16:rowId xmlns:a16="http://schemas.microsoft.com/office/drawing/2014/main" val="3981755535"/>
                  </a:ext>
                </a:extLst>
              </a:tr>
              <a:tr h="370840">
                <a:tc>
                  <a:txBody>
                    <a:bodyPr/>
                    <a:lstStyle/>
                    <a:p>
                      <a:pPr algn="ctr"/>
                      <a:r>
                        <a:rPr lang="en-US" altLang="zh-CN" b="0" i="0" dirty="0">
                          <a:ea typeface="Hei" pitchFamily="2" charset="-122"/>
                        </a:rPr>
                        <a:t>1</a:t>
                      </a:r>
                      <a:endParaRPr lang="en-CN" dirty="0"/>
                    </a:p>
                  </a:txBody>
                  <a:tcPr anchor="ctr"/>
                </a:tc>
                <a:tc>
                  <a:txBody>
                    <a:bodyPr/>
                    <a:lstStyle/>
                    <a:p>
                      <a:pPr algn="ctr" fontAlgn="base"/>
                      <a:r>
                        <a:rPr lang="en-US" dirty="0">
                          <a:effectLst/>
                        </a:rPr>
                        <a:t>Deduplication is so much fun!</a:t>
                      </a:r>
                    </a:p>
                  </a:txBody>
                  <a:tcPr anchor="ctr"/>
                </a:tc>
                <a:extLst>
                  <a:ext uri="{0D108BD9-81ED-4DB2-BD59-A6C34878D82A}">
                    <a16:rowId xmlns:a16="http://schemas.microsoft.com/office/drawing/2014/main" val="1525183852"/>
                  </a:ext>
                </a:extLst>
              </a:tr>
              <a:tr h="370840">
                <a:tc>
                  <a:txBody>
                    <a:bodyPr/>
                    <a:lstStyle/>
                    <a:p>
                      <a:pPr algn="ctr"/>
                      <a:r>
                        <a:rPr lang="en-US" altLang="zh-CN" b="0" i="0" dirty="0">
                          <a:ea typeface="Hei" pitchFamily="2" charset="-122"/>
                        </a:rPr>
                        <a:t>3</a:t>
                      </a:r>
                      <a:endParaRPr lang="en-CN" dirty="0"/>
                    </a:p>
                  </a:txBody>
                  <a:tcPr anchor="ctr"/>
                </a:tc>
                <a:tc>
                  <a:txBody>
                    <a:bodyPr/>
                    <a:lstStyle/>
                    <a:p>
                      <a:pPr algn="ctr" fontAlgn="base"/>
                      <a:r>
                        <a:rPr lang="en-US" dirty="0">
                          <a:effectLst/>
                        </a:rPr>
                        <a:t>I wish spider dog is a thing.</a:t>
                      </a:r>
                    </a:p>
                  </a:txBody>
                  <a:tcPr anchor="ctr"/>
                </a:tc>
                <a:extLst>
                  <a:ext uri="{0D108BD9-81ED-4DB2-BD59-A6C34878D82A}">
                    <a16:rowId xmlns:a16="http://schemas.microsoft.com/office/drawing/2014/main" val="2764024221"/>
                  </a:ext>
                </a:extLst>
              </a:tr>
            </a:tbl>
          </a:graphicData>
        </a:graphic>
      </p:graphicFrame>
    </p:spTree>
    <p:extLst>
      <p:ext uri="{BB962C8B-B14F-4D97-AF65-F5344CB8AC3E}">
        <p14:creationId xmlns:p14="http://schemas.microsoft.com/office/powerpoint/2010/main" val="321622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3167" y="2022534"/>
            <a:ext cx="10267200" cy="1382400"/>
          </a:xfrm>
        </p:spPr>
        <p:txBody>
          <a:bodyPr/>
          <a:lstStyle/>
          <a:p>
            <a:r>
              <a:rPr lang="en-US" altLang="zh-CN" dirty="0"/>
              <a:t>Pandas</a:t>
            </a:r>
            <a:r>
              <a:rPr lang="zh-CN" altLang="en-US" dirty="0"/>
              <a:t>实现去重算法</a:t>
            </a:r>
            <a:endParaRPr lang="en-US" altLang="zh-CN" dirty="0"/>
          </a:p>
        </p:txBody>
      </p:sp>
    </p:spTree>
    <p:extLst>
      <p:ext uri="{BB962C8B-B14F-4D97-AF65-F5344CB8AC3E}">
        <p14:creationId xmlns:p14="http://schemas.microsoft.com/office/powerpoint/2010/main" val="2526972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449279"/>
            <a:ext cx="10521388" cy="1015200"/>
          </a:xfrm>
        </p:spPr>
        <p:txBody>
          <a:bodyPr/>
          <a:lstStyle/>
          <a:p>
            <a:r>
              <a:rPr lang="en-US" altLang="zh-CN" dirty="0"/>
              <a:t>Pandas</a:t>
            </a:r>
            <a:r>
              <a:rPr lang="zh-CN" altLang="en-US" dirty="0"/>
              <a:t>实现</a:t>
            </a:r>
          </a:p>
        </p:txBody>
      </p:sp>
      <p:graphicFrame>
        <p:nvGraphicFramePr>
          <p:cNvPr id="8" name="Table 7">
            <a:extLst>
              <a:ext uri="{FF2B5EF4-FFF2-40B4-BE49-F238E27FC236}">
                <a16:creationId xmlns:a16="http://schemas.microsoft.com/office/drawing/2014/main" id="{2575AF9F-502B-C3E9-0A3A-03E8F7CE85FC}"/>
              </a:ext>
            </a:extLst>
          </p:cNvPr>
          <p:cNvGraphicFramePr>
            <a:graphicFrameLocks noGrp="1"/>
          </p:cNvGraphicFramePr>
          <p:nvPr>
            <p:extLst>
              <p:ext uri="{D42A27DB-BD31-4B8C-83A1-F6EECF244321}">
                <p14:modId xmlns:p14="http://schemas.microsoft.com/office/powerpoint/2010/main" val="1557007705"/>
              </p:ext>
            </p:extLst>
          </p:nvPr>
        </p:nvGraphicFramePr>
        <p:xfrm>
          <a:off x="177893" y="1973517"/>
          <a:ext cx="2476097" cy="1483360"/>
        </p:xfrm>
        <a:graphic>
          <a:graphicData uri="http://schemas.openxmlformats.org/drawingml/2006/table">
            <a:tbl>
              <a:tblPr firstRow="1" bandRow="1">
                <a:tableStyleId>{5C22544A-7EE6-4342-B048-85BDC9FD1C3A}</a:tableStyleId>
              </a:tblPr>
              <a:tblGrid>
                <a:gridCol w="957403">
                  <a:extLst>
                    <a:ext uri="{9D8B030D-6E8A-4147-A177-3AD203B41FA5}">
                      <a16:colId xmlns:a16="http://schemas.microsoft.com/office/drawing/2014/main" val="1660922656"/>
                    </a:ext>
                  </a:extLst>
                </a:gridCol>
                <a:gridCol w="1518694">
                  <a:extLst>
                    <a:ext uri="{9D8B030D-6E8A-4147-A177-3AD203B41FA5}">
                      <a16:colId xmlns:a16="http://schemas.microsoft.com/office/drawing/2014/main" val="606596609"/>
                    </a:ext>
                  </a:extLst>
                </a:gridCol>
              </a:tblGrid>
              <a:tr h="370840">
                <a:tc>
                  <a:txBody>
                    <a:bodyPr/>
                    <a:lstStyle/>
                    <a:p>
                      <a:pPr algn="ctr"/>
                      <a:r>
                        <a:rPr lang="en-CN" sz="1800" dirty="0"/>
                        <a:t>文本ID</a:t>
                      </a:r>
                    </a:p>
                  </a:txBody>
                  <a:tcPr anchor="ctr"/>
                </a:tc>
                <a:tc>
                  <a:txBody>
                    <a:bodyPr/>
                    <a:lstStyle/>
                    <a:p>
                      <a:pPr algn="ctr"/>
                      <a:r>
                        <a:rPr lang="en-CN" sz="1800" dirty="0"/>
                        <a:t>Text</a:t>
                      </a:r>
                    </a:p>
                  </a:txBody>
                  <a:tcPr anchor="ctr"/>
                </a:tc>
                <a:extLst>
                  <a:ext uri="{0D108BD9-81ED-4DB2-BD59-A6C34878D82A}">
                    <a16:rowId xmlns:a16="http://schemas.microsoft.com/office/drawing/2014/main" val="3981755535"/>
                  </a:ext>
                </a:extLst>
              </a:tr>
              <a:tr h="370840">
                <a:tc>
                  <a:txBody>
                    <a:bodyPr/>
                    <a:lstStyle/>
                    <a:p>
                      <a:pPr algn="ctr"/>
                      <a:r>
                        <a:rPr lang="en-US" altLang="zh-CN" sz="1800" b="0" i="0" kern="1200" dirty="0">
                          <a:solidFill>
                            <a:schemeClr val="dk1"/>
                          </a:solidFill>
                          <a:effectLst/>
                          <a:latin typeface="+mn-lt"/>
                          <a:ea typeface="Hei" pitchFamily="2" charset="-122"/>
                          <a:cs typeface="+mn-cs"/>
                        </a:rPr>
                        <a:t>1</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1525183852"/>
                  </a:ext>
                </a:extLst>
              </a:tr>
              <a:tr h="370840">
                <a:tc>
                  <a:txBody>
                    <a:bodyPr/>
                    <a:lstStyle/>
                    <a:p>
                      <a:pPr algn="ctr"/>
                      <a:r>
                        <a:rPr lang="en-US" altLang="zh-CN" sz="1800" b="0" i="0" kern="1200" dirty="0">
                          <a:solidFill>
                            <a:schemeClr val="dk1"/>
                          </a:solidFill>
                          <a:effectLst/>
                          <a:latin typeface="+mn-lt"/>
                          <a:ea typeface="Hei" pitchFamily="2" charset="-122"/>
                          <a:cs typeface="+mn-cs"/>
                        </a:rPr>
                        <a:t>2</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878497503"/>
                  </a:ext>
                </a:extLst>
              </a:tr>
              <a:tr h="370840">
                <a:tc>
                  <a:txBody>
                    <a:bodyPr/>
                    <a:lstStyle/>
                    <a:p>
                      <a:pPr algn="ctr"/>
                      <a:r>
                        <a:rPr lang="en-US" altLang="zh-CN" sz="1800" b="0" i="0" kern="1200" dirty="0">
                          <a:solidFill>
                            <a:schemeClr val="dk1"/>
                          </a:solidFill>
                          <a:effectLst/>
                          <a:latin typeface="+mn-lt"/>
                          <a:ea typeface="Hei" pitchFamily="2" charset="-122"/>
                          <a:cs typeface="+mn-cs"/>
                        </a:rPr>
                        <a:t>3</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2764024221"/>
                  </a:ext>
                </a:extLst>
              </a:tr>
            </a:tbl>
          </a:graphicData>
        </a:graphic>
      </p:graphicFrame>
      <p:graphicFrame>
        <p:nvGraphicFramePr>
          <p:cNvPr id="3" name="Table 2">
            <a:extLst>
              <a:ext uri="{FF2B5EF4-FFF2-40B4-BE49-F238E27FC236}">
                <a16:creationId xmlns:a16="http://schemas.microsoft.com/office/drawing/2014/main" id="{925F5705-F8E5-E2A0-F992-3963C1973631}"/>
              </a:ext>
            </a:extLst>
          </p:cNvPr>
          <p:cNvGraphicFramePr>
            <a:graphicFrameLocks noGrp="1"/>
          </p:cNvGraphicFramePr>
          <p:nvPr>
            <p:extLst>
              <p:ext uri="{D42A27DB-BD31-4B8C-83A1-F6EECF244321}">
                <p14:modId xmlns:p14="http://schemas.microsoft.com/office/powerpoint/2010/main" val="910203229"/>
              </p:ext>
            </p:extLst>
          </p:nvPr>
        </p:nvGraphicFramePr>
        <p:xfrm>
          <a:off x="3551960" y="1967694"/>
          <a:ext cx="3120560" cy="1483360"/>
        </p:xfrm>
        <a:graphic>
          <a:graphicData uri="http://schemas.openxmlformats.org/drawingml/2006/table">
            <a:tbl>
              <a:tblPr firstRow="1" bandRow="1">
                <a:tableStyleId>{5C22544A-7EE6-4342-B048-85BDC9FD1C3A}</a:tableStyleId>
              </a:tblPr>
              <a:tblGrid>
                <a:gridCol w="957403">
                  <a:extLst>
                    <a:ext uri="{9D8B030D-6E8A-4147-A177-3AD203B41FA5}">
                      <a16:colId xmlns:a16="http://schemas.microsoft.com/office/drawing/2014/main" val="1660922656"/>
                    </a:ext>
                  </a:extLst>
                </a:gridCol>
                <a:gridCol w="2163157">
                  <a:extLst>
                    <a:ext uri="{9D8B030D-6E8A-4147-A177-3AD203B41FA5}">
                      <a16:colId xmlns:a16="http://schemas.microsoft.com/office/drawing/2014/main" val="606596609"/>
                    </a:ext>
                  </a:extLst>
                </a:gridCol>
              </a:tblGrid>
              <a:tr h="370840">
                <a:tc>
                  <a:txBody>
                    <a:bodyPr/>
                    <a:lstStyle/>
                    <a:p>
                      <a:pPr algn="ctr"/>
                      <a:r>
                        <a:rPr lang="en-CN" sz="1800" dirty="0"/>
                        <a:t>文本ID</a:t>
                      </a:r>
                    </a:p>
                  </a:txBody>
                  <a:tcPr anchor="ctr"/>
                </a:tc>
                <a:tc>
                  <a:txBody>
                    <a:bodyPr/>
                    <a:lstStyle/>
                    <a:p>
                      <a:pPr algn="ctr"/>
                      <a:r>
                        <a:rPr lang="en-CN" sz="1800" dirty="0"/>
                        <a:t>Band</a:t>
                      </a:r>
                    </a:p>
                  </a:txBody>
                  <a:tcPr anchor="ctr"/>
                </a:tc>
                <a:extLst>
                  <a:ext uri="{0D108BD9-81ED-4DB2-BD59-A6C34878D82A}">
                    <a16:rowId xmlns:a16="http://schemas.microsoft.com/office/drawing/2014/main" val="3981755535"/>
                  </a:ext>
                </a:extLst>
              </a:tr>
              <a:tr h="370840">
                <a:tc>
                  <a:txBody>
                    <a:bodyPr/>
                    <a:lstStyle/>
                    <a:p>
                      <a:pPr algn="ctr"/>
                      <a:r>
                        <a:rPr lang="en-US" altLang="zh-CN" sz="1800" b="0" i="0" kern="1200" dirty="0">
                          <a:solidFill>
                            <a:schemeClr val="dk1"/>
                          </a:solidFill>
                          <a:effectLst/>
                          <a:latin typeface="+mn-lt"/>
                          <a:ea typeface="Hei" pitchFamily="2" charset="-122"/>
                          <a:cs typeface="+mn-cs"/>
                        </a:rPr>
                        <a:t>1</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[band1</a:t>
                      </a:r>
                      <a:r>
                        <a:rPr lang="zh-CN" altLang="en-US" sz="1800" b="0" i="0" dirty="0">
                          <a:effectLst/>
                          <a:ea typeface="Hei" pitchFamily="2" charset="-122"/>
                        </a:rPr>
                        <a:t>、</a:t>
                      </a:r>
                      <a:r>
                        <a:rPr lang="en-US" sz="1800" dirty="0">
                          <a:effectLst/>
                        </a:rPr>
                        <a:t>band2]</a:t>
                      </a:r>
                    </a:p>
                  </a:txBody>
                  <a:tcPr anchor="ctr"/>
                </a:tc>
                <a:extLst>
                  <a:ext uri="{0D108BD9-81ED-4DB2-BD59-A6C34878D82A}">
                    <a16:rowId xmlns:a16="http://schemas.microsoft.com/office/drawing/2014/main" val="1525183852"/>
                  </a:ext>
                </a:extLst>
              </a:tr>
              <a:tr h="370840">
                <a:tc>
                  <a:txBody>
                    <a:bodyPr/>
                    <a:lstStyle/>
                    <a:p>
                      <a:pPr algn="ctr"/>
                      <a:r>
                        <a:rPr lang="en-US" altLang="zh-CN" sz="1800" b="0" i="0" kern="1200" dirty="0">
                          <a:solidFill>
                            <a:schemeClr val="dk1"/>
                          </a:solidFill>
                          <a:effectLst/>
                          <a:latin typeface="+mn-lt"/>
                          <a:ea typeface="Hei" pitchFamily="2" charset="-122"/>
                          <a:cs typeface="+mn-cs"/>
                        </a:rPr>
                        <a:t>2</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[band1</a:t>
                      </a:r>
                      <a:r>
                        <a:rPr lang="zh-CN" altLang="en-US" sz="1800" b="0" i="0" dirty="0">
                          <a:effectLst/>
                          <a:ea typeface="Hei" pitchFamily="2" charset="-122"/>
                        </a:rPr>
                        <a:t>、</a:t>
                      </a:r>
                      <a:r>
                        <a:rPr lang="en-US" sz="1800" dirty="0">
                          <a:effectLst/>
                        </a:rPr>
                        <a:t>band</a:t>
                      </a:r>
                      <a:r>
                        <a:rPr lang="en-US" altLang="zh-CN" sz="1800" dirty="0">
                          <a:effectLst/>
                        </a:rPr>
                        <a:t>3</a:t>
                      </a:r>
                      <a:r>
                        <a:rPr lang="en-US" sz="1800" dirty="0">
                          <a:effectLst/>
                        </a:rPr>
                        <a:t>]</a:t>
                      </a:r>
                    </a:p>
                  </a:txBody>
                  <a:tcPr anchor="ctr"/>
                </a:tc>
                <a:extLst>
                  <a:ext uri="{0D108BD9-81ED-4DB2-BD59-A6C34878D82A}">
                    <a16:rowId xmlns:a16="http://schemas.microsoft.com/office/drawing/2014/main" val="878497503"/>
                  </a:ext>
                </a:extLst>
              </a:tr>
              <a:tr h="370840">
                <a:tc>
                  <a:txBody>
                    <a:bodyPr/>
                    <a:lstStyle/>
                    <a:p>
                      <a:pPr algn="ctr"/>
                      <a:r>
                        <a:rPr lang="en-US" altLang="zh-CN" sz="1800" b="0" i="0" kern="1200" dirty="0">
                          <a:solidFill>
                            <a:schemeClr val="dk1"/>
                          </a:solidFill>
                          <a:effectLst/>
                          <a:latin typeface="+mn-lt"/>
                          <a:ea typeface="Hei" pitchFamily="2" charset="-122"/>
                          <a:cs typeface="+mn-cs"/>
                        </a:rPr>
                        <a:t>3</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[band</a:t>
                      </a:r>
                      <a:r>
                        <a:rPr lang="en-US" altLang="zh-CN" sz="1800" b="0" i="0" dirty="0">
                          <a:effectLst/>
                          <a:ea typeface="Hei" pitchFamily="2" charset="-122"/>
                        </a:rPr>
                        <a:t>4</a:t>
                      </a:r>
                      <a:r>
                        <a:rPr lang="zh-CN" altLang="en-US" sz="1800" dirty="0">
                          <a:effectLst/>
                        </a:rPr>
                        <a:t>、</a:t>
                      </a:r>
                      <a:r>
                        <a:rPr lang="en-US" sz="1800" dirty="0">
                          <a:effectLst/>
                        </a:rPr>
                        <a:t>band</a:t>
                      </a:r>
                      <a:r>
                        <a:rPr lang="en-US" altLang="zh-CN" sz="1800" dirty="0">
                          <a:effectLst/>
                        </a:rPr>
                        <a:t>5</a:t>
                      </a:r>
                      <a:r>
                        <a:rPr lang="en-US" sz="1800" dirty="0">
                          <a:effectLst/>
                        </a:rPr>
                        <a:t>]</a:t>
                      </a:r>
                    </a:p>
                  </a:txBody>
                  <a:tcPr anchor="ctr"/>
                </a:tc>
                <a:extLst>
                  <a:ext uri="{0D108BD9-81ED-4DB2-BD59-A6C34878D82A}">
                    <a16:rowId xmlns:a16="http://schemas.microsoft.com/office/drawing/2014/main" val="2764024221"/>
                  </a:ext>
                </a:extLst>
              </a:tr>
            </a:tbl>
          </a:graphicData>
        </a:graphic>
      </p:graphicFrame>
      <p:sp>
        <p:nvSpPr>
          <p:cNvPr id="4" name="Down Arrow 3">
            <a:extLst>
              <a:ext uri="{FF2B5EF4-FFF2-40B4-BE49-F238E27FC236}">
                <a16:creationId xmlns:a16="http://schemas.microsoft.com/office/drawing/2014/main" id="{20BE4317-4580-7538-17FF-579632337682}"/>
              </a:ext>
            </a:extLst>
          </p:cNvPr>
          <p:cNvSpPr/>
          <p:nvPr/>
        </p:nvSpPr>
        <p:spPr>
          <a:xfrm rot="16200000">
            <a:off x="2987746" y="2584970"/>
            <a:ext cx="230458" cy="57614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aphicFrame>
        <p:nvGraphicFramePr>
          <p:cNvPr id="7" name="Table 6">
            <a:extLst>
              <a:ext uri="{FF2B5EF4-FFF2-40B4-BE49-F238E27FC236}">
                <a16:creationId xmlns:a16="http://schemas.microsoft.com/office/drawing/2014/main" id="{8D1B9461-DF00-87C6-5A56-A3F5A3A3E53C}"/>
              </a:ext>
            </a:extLst>
          </p:cNvPr>
          <p:cNvGraphicFramePr>
            <a:graphicFrameLocks noGrp="1"/>
          </p:cNvGraphicFramePr>
          <p:nvPr>
            <p:extLst>
              <p:ext uri="{D42A27DB-BD31-4B8C-83A1-F6EECF244321}">
                <p14:modId xmlns:p14="http://schemas.microsoft.com/office/powerpoint/2010/main" val="502973986"/>
              </p:ext>
            </p:extLst>
          </p:nvPr>
        </p:nvGraphicFramePr>
        <p:xfrm>
          <a:off x="8236134" y="833120"/>
          <a:ext cx="3120560" cy="2595880"/>
        </p:xfrm>
        <a:graphic>
          <a:graphicData uri="http://schemas.openxmlformats.org/drawingml/2006/table">
            <a:tbl>
              <a:tblPr firstRow="1" bandRow="1">
                <a:tableStyleId>{5C22544A-7EE6-4342-B048-85BDC9FD1C3A}</a:tableStyleId>
              </a:tblPr>
              <a:tblGrid>
                <a:gridCol w="957403">
                  <a:extLst>
                    <a:ext uri="{9D8B030D-6E8A-4147-A177-3AD203B41FA5}">
                      <a16:colId xmlns:a16="http://schemas.microsoft.com/office/drawing/2014/main" val="1660922656"/>
                    </a:ext>
                  </a:extLst>
                </a:gridCol>
                <a:gridCol w="2163157">
                  <a:extLst>
                    <a:ext uri="{9D8B030D-6E8A-4147-A177-3AD203B41FA5}">
                      <a16:colId xmlns:a16="http://schemas.microsoft.com/office/drawing/2014/main" val="606596609"/>
                    </a:ext>
                  </a:extLst>
                </a:gridCol>
              </a:tblGrid>
              <a:tr h="370840">
                <a:tc>
                  <a:txBody>
                    <a:bodyPr/>
                    <a:lstStyle/>
                    <a:p>
                      <a:pPr algn="ctr"/>
                      <a:r>
                        <a:rPr lang="en-CN" sz="1800" dirty="0"/>
                        <a:t>文本ID</a:t>
                      </a:r>
                    </a:p>
                  </a:txBody>
                  <a:tcPr anchor="ctr"/>
                </a:tc>
                <a:tc>
                  <a:txBody>
                    <a:bodyPr/>
                    <a:lstStyle/>
                    <a:p>
                      <a:pPr algn="ctr"/>
                      <a:r>
                        <a:rPr lang="en-CN" sz="1800" dirty="0"/>
                        <a:t>Band</a:t>
                      </a:r>
                    </a:p>
                  </a:txBody>
                  <a:tcPr anchor="ctr"/>
                </a:tc>
                <a:extLst>
                  <a:ext uri="{0D108BD9-81ED-4DB2-BD59-A6C34878D82A}">
                    <a16:rowId xmlns:a16="http://schemas.microsoft.com/office/drawing/2014/main" val="3981755535"/>
                  </a:ext>
                </a:extLst>
              </a:tr>
              <a:tr h="370840">
                <a:tc>
                  <a:txBody>
                    <a:bodyPr/>
                    <a:lstStyle/>
                    <a:p>
                      <a:pPr algn="ctr"/>
                      <a:r>
                        <a:rPr lang="en-US" altLang="zh-CN" sz="1800" b="0" i="0" kern="1200" dirty="0">
                          <a:solidFill>
                            <a:schemeClr val="dk1"/>
                          </a:solidFill>
                          <a:effectLst/>
                          <a:latin typeface="+mn-lt"/>
                          <a:ea typeface="Hei" pitchFamily="2" charset="-122"/>
                          <a:cs typeface="+mn-cs"/>
                        </a:rPr>
                        <a:t>1</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band1</a:t>
                      </a:r>
                    </a:p>
                  </a:txBody>
                  <a:tcPr anchor="ctr"/>
                </a:tc>
                <a:extLst>
                  <a:ext uri="{0D108BD9-81ED-4DB2-BD59-A6C34878D82A}">
                    <a16:rowId xmlns:a16="http://schemas.microsoft.com/office/drawing/2014/main" val="1525183852"/>
                  </a:ext>
                </a:extLst>
              </a:tr>
              <a:tr h="370840">
                <a:tc>
                  <a:txBody>
                    <a:bodyPr/>
                    <a:lstStyle/>
                    <a:p>
                      <a:pPr algn="ctr"/>
                      <a:r>
                        <a:rPr lang="en-US" altLang="zh-CN" sz="1800" b="0" i="0" kern="1200" dirty="0">
                          <a:solidFill>
                            <a:schemeClr val="dk1"/>
                          </a:solidFill>
                          <a:effectLst/>
                          <a:latin typeface="+mn-lt"/>
                          <a:ea typeface="Hei" pitchFamily="2" charset="-122"/>
                          <a:cs typeface="+mn-cs"/>
                        </a:rPr>
                        <a:t>1</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altLang="zh-CN" sz="1800" b="0" i="0" dirty="0">
                          <a:effectLst/>
                          <a:ea typeface="Hei" pitchFamily="2" charset="-122"/>
                        </a:rPr>
                        <a:t>band2</a:t>
                      </a:r>
                    </a:p>
                  </a:txBody>
                  <a:tcPr anchor="ctr"/>
                </a:tc>
                <a:extLst>
                  <a:ext uri="{0D108BD9-81ED-4DB2-BD59-A6C34878D82A}">
                    <a16:rowId xmlns:a16="http://schemas.microsoft.com/office/drawing/2014/main" val="878497503"/>
                  </a:ext>
                </a:extLst>
              </a:tr>
              <a:tr h="370840">
                <a:tc>
                  <a:txBody>
                    <a:bodyPr/>
                    <a:lstStyle/>
                    <a:p>
                      <a:pPr algn="ctr"/>
                      <a:r>
                        <a:rPr lang="en-US" altLang="zh-CN" sz="1800" b="0" i="0" kern="1200" dirty="0">
                          <a:solidFill>
                            <a:schemeClr val="dk1"/>
                          </a:solidFill>
                          <a:effectLst/>
                          <a:latin typeface="+mn-lt"/>
                          <a:ea typeface="Hei" pitchFamily="2" charset="-122"/>
                          <a:cs typeface="+mn-cs"/>
                        </a:rPr>
                        <a:t>2</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band1</a:t>
                      </a:r>
                    </a:p>
                  </a:txBody>
                  <a:tcPr anchor="ctr"/>
                </a:tc>
                <a:extLst>
                  <a:ext uri="{0D108BD9-81ED-4DB2-BD59-A6C34878D82A}">
                    <a16:rowId xmlns:a16="http://schemas.microsoft.com/office/drawing/2014/main" val="2764024221"/>
                  </a:ext>
                </a:extLst>
              </a:tr>
              <a:tr h="370840">
                <a:tc>
                  <a:txBody>
                    <a:bodyPr/>
                    <a:lstStyle/>
                    <a:p>
                      <a:pPr algn="ctr"/>
                      <a:r>
                        <a:rPr lang="en-US" altLang="zh-CN" sz="1800" b="0" i="0" dirty="0">
                          <a:ea typeface="Hei" pitchFamily="2" charset="-122"/>
                        </a:rPr>
                        <a:t>2</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band</a:t>
                      </a:r>
                      <a:r>
                        <a:rPr lang="en-US" altLang="zh-CN" sz="1800" b="0" i="0" dirty="0">
                          <a:effectLst/>
                          <a:ea typeface="Hei" pitchFamily="2" charset="-122"/>
                        </a:rPr>
                        <a:t>3</a:t>
                      </a:r>
                      <a:endParaRPr lang="en-US" sz="1800" dirty="0">
                        <a:effectLst/>
                      </a:endParaRPr>
                    </a:p>
                  </a:txBody>
                  <a:tcPr anchor="ctr"/>
                </a:tc>
                <a:extLst>
                  <a:ext uri="{0D108BD9-81ED-4DB2-BD59-A6C34878D82A}">
                    <a16:rowId xmlns:a16="http://schemas.microsoft.com/office/drawing/2014/main" val="1287210815"/>
                  </a:ext>
                </a:extLst>
              </a:tr>
              <a:tr h="370840">
                <a:tc>
                  <a:txBody>
                    <a:bodyPr/>
                    <a:lstStyle/>
                    <a:p>
                      <a:pPr algn="ctr"/>
                      <a:r>
                        <a:rPr lang="en-US" altLang="zh-CN" sz="1800" b="0" i="0" dirty="0">
                          <a:ea typeface="Hei" pitchFamily="2" charset="-122"/>
                        </a:rPr>
                        <a:t>3</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band4</a:t>
                      </a:r>
                    </a:p>
                  </a:txBody>
                  <a:tcPr anchor="ctr"/>
                </a:tc>
                <a:extLst>
                  <a:ext uri="{0D108BD9-81ED-4DB2-BD59-A6C34878D82A}">
                    <a16:rowId xmlns:a16="http://schemas.microsoft.com/office/drawing/2014/main" val="2164834557"/>
                  </a:ext>
                </a:extLst>
              </a:tr>
              <a:tr h="370840">
                <a:tc>
                  <a:txBody>
                    <a:bodyPr/>
                    <a:lstStyle/>
                    <a:p>
                      <a:pPr algn="ctr"/>
                      <a:r>
                        <a:rPr lang="en-US" altLang="zh-CN" sz="1800" b="0" i="0" dirty="0">
                          <a:ea typeface="Hei" pitchFamily="2" charset="-122"/>
                        </a:rPr>
                        <a:t>3</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band5</a:t>
                      </a:r>
                    </a:p>
                  </a:txBody>
                  <a:tcPr anchor="ctr"/>
                </a:tc>
                <a:extLst>
                  <a:ext uri="{0D108BD9-81ED-4DB2-BD59-A6C34878D82A}">
                    <a16:rowId xmlns:a16="http://schemas.microsoft.com/office/drawing/2014/main" val="1861846857"/>
                  </a:ext>
                </a:extLst>
              </a:tr>
            </a:tbl>
          </a:graphicData>
        </a:graphic>
      </p:graphicFrame>
      <p:sp>
        <p:nvSpPr>
          <p:cNvPr id="11" name="Down Arrow 10">
            <a:extLst>
              <a:ext uri="{FF2B5EF4-FFF2-40B4-BE49-F238E27FC236}">
                <a16:creationId xmlns:a16="http://schemas.microsoft.com/office/drawing/2014/main" id="{57560DDE-C4FE-8886-2468-F0BAA52004D2}"/>
              </a:ext>
            </a:extLst>
          </p:cNvPr>
          <p:cNvSpPr/>
          <p:nvPr/>
        </p:nvSpPr>
        <p:spPr>
          <a:xfrm rot="16200000">
            <a:off x="7339098" y="2502823"/>
            <a:ext cx="230458" cy="57614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Down Arrow 11">
            <a:extLst>
              <a:ext uri="{FF2B5EF4-FFF2-40B4-BE49-F238E27FC236}">
                <a16:creationId xmlns:a16="http://schemas.microsoft.com/office/drawing/2014/main" id="{4527830A-F7F1-2AC1-0EA7-EC3587B98C86}"/>
              </a:ext>
            </a:extLst>
          </p:cNvPr>
          <p:cNvSpPr/>
          <p:nvPr/>
        </p:nvSpPr>
        <p:spPr>
          <a:xfrm>
            <a:off x="9675677" y="3686654"/>
            <a:ext cx="230458" cy="57614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aphicFrame>
        <p:nvGraphicFramePr>
          <p:cNvPr id="13" name="Table 12">
            <a:extLst>
              <a:ext uri="{FF2B5EF4-FFF2-40B4-BE49-F238E27FC236}">
                <a16:creationId xmlns:a16="http://schemas.microsoft.com/office/drawing/2014/main" id="{12DA3D47-C962-248A-ACA6-C4E08488680E}"/>
              </a:ext>
            </a:extLst>
          </p:cNvPr>
          <p:cNvGraphicFramePr>
            <a:graphicFrameLocks noGrp="1"/>
          </p:cNvGraphicFramePr>
          <p:nvPr>
            <p:extLst>
              <p:ext uri="{D42A27DB-BD31-4B8C-83A1-F6EECF244321}">
                <p14:modId xmlns:p14="http://schemas.microsoft.com/office/powerpoint/2010/main" val="1608797454"/>
              </p:ext>
            </p:extLst>
          </p:nvPr>
        </p:nvGraphicFramePr>
        <p:xfrm>
          <a:off x="8236134" y="4524670"/>
          <a:ext cx="3120560" cy="2225040"/>
        </p:xfrm>
        <a:graphic>
          <a:graphicData uri="http://schemas.openxmlformats.org/drawingml/2006/table">
            <a:tbl>
              <a:tblPr firstRow="1" bandRow="1">
                <a:tableStyleId>{5C22544A-7EE6-4342-B048-85BDC9FD1C3A}</a:tableStyleId>
              </a:tblPr>
              <a:tblGrid>
                <a:gridCol w="957403">
                  <a:extLst>
                    <a:ext uri="{9D8B030D-6E8A-4147-A177-3AD203B41FA5}">
                      <a16:colId xmlns:a16="http://schemas.microsoft.com/office/drawing/2014/main" val="1660922656"/>
                    </a:ext>
                  </a:extLst>
                </a:gridCol>
                <a:gridCol w="2163157">
                  <a:extLst>
                    <a:ext uri="{9D8B030D-6E8A-4147-A177-3AD203B41FA5}">
                      <a16:colId xmlns:a16="http://schemas.microsoft.com/office/drawing/2014/main" val="606596609"/>
                    </a:ext>
                  </a:extLst>
                </a:gridCol>
              </a:tblGrid>
              <a:tr h="370840">
                <a:tc>
                  <a:txBody>
                    <a:bodyPr/>
                    <a:lstStyle/>
                    <a:p>
                      <a:pPr algn="ctr"/>
                      <a:r>
                        <a:rPr lang="en-CN" sz="1800" dirty="0"/>
                        <a:t>Band</a:t>
                      </a:r>
                    </a:p>
                  </a:txBody>
                  <a:tcPr anchor="ctr"/>
                </a:tc>
                <a:tc>
                  <a:txBody>
                    <a:bodyPr/>
                    <a:lstStyle/>
                    <a:p>
                      <a:pPr algn="ctr"/>
                      <a:r>
                        <a:rPr lang="en-CN" sz="1800" dirty="0"/>
                        <a:t>文本ID</a:t>
                      </a:r>
                    </a:p>
                  </a:txBody>
                  <a:tcPr anchor="ctr"/>
                </a:tc>
                <a:extLst>
                  <a:ext uri="{0D108BD9-81ED-4DB2-BD59-A6C34878D82A}">
                    <a16:rowId xmlns:a16="http://schemas.microsoft.com/office/drawing/2014/main" val="3981755535"/>
                  </a:ext>
                </a:extLst>
              </a:tr>
              <a:tr h="370840">
                <a:tc>
                  <a:txBody>
                    <a:bodyPr/>
                    <a:lstStyle/>
                    <a:p>
                      <a:pPr algn="ctr"/>
                      <a:r>
                        <a:rPr lang="en-US" sz="1800" b="0" i="0" kern="1200" dirty="0">
                          <a:solidFill>
                            <a:schemeClr val="dk1"/>
                          </a:solidFill>
                          <a:effectLst/>
                          <a:latin typeface="+mn-lt"/>
                          <a:ea typeface="+mn-ea"/>
                          <a:cs typeface="+mn-cs"/>
                        </a:rPr>
                        <a:t>band1</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altLang="zh-CN" sz="1800" b="0" i="0" dirty="0">
                          <a:effectLst/>
                          <a:ea typeface="Hei" pitchFamily="2" charset="-122"/>
                        </a:rPr>
                        <a:t>1,2</a:t>
                      </a:r>
                      <a:endParaRPr lang="en-US" sz="1800" dirty="0">
                        <a:effectLst/>
                      </a:endParaRPr>
                    </a:p>
                  </a:txBody>
                  <a:tcPr anchor="ctr"/>
                </a:tc>
                <a:extLst>
                  <a:ext uri="{0D108BD9-81ED-4DB2-BD59-A6C34878D82A}">
                    <a16:rowId xmlns:a16="http://schemas.microsoft.com/office/drawing/2014/main" val="1525183852"/>
                  </a:ext>
                </a:extLst>
              </a:tr>
              <a:tr h="370840">
                <a:tc>
                  <a:txBody>
                    <a:bodyPr/>
                    <a:lstStyle/>
                    <a:p>
                      <a:pPr algn="ctr"/>
                      <a:r>
                        <a:rPr lang="en-US" sz="1800" b="0" i="0" kern="1200" dirty="0">
                          <a:solidFill>
                            <a:schemeClr val="dk1"/>
                          </a:solidFill>
                          <a:effectLst/>
                          <a:latin typeface="+mn-lt"/>
                          <a:ea typeface="+mn-ea"/>
                          <a:cs typeface="+mn-cs"/>
                        </a:rPr>
                        <a:t>band2</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altLang="zh-CN" sz="1800" b="0" i="0" dirty="0">
                          <a:effectLst/>
                          <a:ea typeface="Hei" pitchFamily="2" charset="-122"/>
                        </a:rPr>
                        <a:t>1</a:t>
                      </a:r>
                    </a:p>
                  </a:txBody>
                  <a:tcPr anchor="ctr"/>
                </a:tc>
                <a:extLst>
                  <a:ext uri="{0D108BD9-81ED-4DB2-BD59-A6C34878D82A}">
                    <a16:rowId xmlns:a16="http://schemas.microsoft.com/office/drawing/2014/main" val="878497503"/>
                  </a:ext>
                </a:extLst>
              </a:tr>
              <a:tr h="370840">
                <a:tc>
                  <a:txBody>
                    <a:bodyPr/>
                    <a:lstStyle/>
                    <a:p>
                      <a:pPr algn="ctr"/>
                      <a:r>
                        <a:rPr lang="en-US" sz="1800" b="0" i="0" kern="1200" dirty="0">
                          <a:solidFill>
                            <a:schemeClr val="dk1"/>
                          </a:solidFill>
                          <a:effectLst/>
                          <a:latin typeface="+mn-lt"/>
                          <a:ea typeface="+mn-ea"/>
                          <a:cs typeface="+mn-cs"/>
                        </a:rPr>
                        <a:t>band3</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2</a:t>
                      </a:r>
                    </a:p>
                  </a:txBody>
                  <a:tcPr anchor="ctr"/>
                </a:tc>
                <a:extLst>
                  <a:ext uri="{0D108BD9-81ED-4DB2-BD59-A6C34878D82A}">
                    <a16:rowId xmlns:a16="http://schemas.microsoft.com/office/drawing/2014/main" val="2764024221"/>
                  </a:ext>
                </a:extLst>
              </a:tr>
              <a:tr h="370840">
                <a:tc>
                  <a:txBody>
                    <a:bodyPr/>
                    <a:lstStyle/>
                    <a:p>
                      <a:pPr algn="ctr"/>
                      <a:r>
                        <a:rPr lang="en-US" sz="1800" dirty="0"/>
                        <a:t>band4</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3</a:t>
                      </a:r>
                    </a:p>
                  </a:txBody>
                  <a:tcPr anchor="ctr"/>
                </a:tc>
                <a:extLst>
                  <a:ext uri="{0D108BD9-81ED-4DB2-BD59-A6C34878D82A}">
                    <a16:rowId xmlns:a16="http://schemas.microsoft.com/office/drawing/2014/main" val="1287210815"/>
                  </a:ext>
                </a:extLst>
              </a:tr>
              <a:tr h="370840">
                <a:tc>
                  <a:txBody>
                    <a:bodyPr/>
                    <a:lstStyle/>
                    <a:p>
                      <a:pPr algn="ctr"/>
                      <a:r>
                        <a:rPr lang="en-US" sz="1800" dirty="0"/>
                        <a:t>band5</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3</a:t>
                      </a:r>
                    </a:p>
                  </a:txBody>
                  <a:tcPr anchor="ctr"/>
                </a:tc>
                <a:extLst>
                  <a:ext uri="{0D108BD9-81ED-4DB2-BD59-A6C34878D82A}">
                    <a16:rowId xmlns:a16="http://schemas.microsoft.com/office/drawing/2014/main" val="2164834557"/>
                  </a:ext>
                </a:extLst>
              </a:tr>
            </a:tbl>
          </a:graphicData>
        </a:graphic>
      </p:graphicFrame>
      <p:sp>
        <p:nvSpPr>
          <p:cNvPr id="15" name="Oval 14">
            <a:extLst>
              <a:ext uri="{FF2B5EF4-FFF2-40B4-BE49-F238E27FC236}">
                <a16:creationId xmlns:a16="http://schemas.microsoft.com/office/drawing/2014/main" id="{716E97D8-AAC8-1AA7-D082-54779CB85ECE}"/>
              </a:ext>
            </a:extLst>
          </p:cNvPr>
          <p:cNvSpPr>
            <a:spLocks noChangeAspect="1"/>
          </p:cNvSpPr>
          <p:nvPr/>
        </p:nvSpPr>
        <p:spPr>
          <a:xfrm>
            <a:off x="4825393" y="4882632"/>
            <a:ext cx="573694" cy="576000"/>
          </a:xfrm>
          <a:prstGeom prst="ellipse">
            <a:avLst/>
          </a:prstGeom>
          <a:solidFill>
            <a:srgbClr val="C281F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endParaRPr lang="en-CN" dirty="0">
              <a:solidFill>
                <a:schemeClr val="tx1"/>
              </a:solidFill>
            </a:endParaRPr>
          </a:p>
        </p:txBody>
      </p:sp>
      <p:sp>
        <p:nvSpPr>
          <p:cNvPr id="16" name="Oval 15">
            <a:extLst>
              <a:ext uri="{FF2B5EF4-FFF2-40B4-BE49-F238E27FC236}">
                <a16:creationId xmlns:a16="http://schemas.microsoft.com/office/drawing/2014/main" id="{57953D6C-A8B5-FB11-A5DE-BBBDE8EA149D}"/>
              </a:ext>
            </a:extLst>
          </p:cNvPr>
          <p:cNvSpPr>
            <a:spLocks noChangeAspect="1"/>
          </p:cNvSpPr>
          <p:nvPr/>
        </p:nvSpPr>
        <p:spPr>
          <a:xfrm>
            <a:off x="4825393" y="5933913"/>
            <a:ext cx="573694" cy="576000"/>
          </a:xfrm>
          <a:prstGeom prst="ellipse">
            <a:avLst/>
          </a:prstGeom>
          <a:solidFill>
            <a:srgbClr val="C281F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endParaRPr lang="en-CN" dirty="0">
              <a:solidFill>
                <a:schemeClr val="tx1"/>
              </a:solidFill>
            </a:endParaRPr>
          </a:p>
        </p:txBody>
      </p:sp>
      <p:sp>
        <p:nvSpPr>
          <p:cNvPr id="17" name="Oval 16">
            <a:extLst>
              <a:ext uri="{FF2B5EF4-FFF2-40B4-BE49-F238E27FC236}">
                <a16:creationId xmlns:a16="http://schemas.microsoft.com/office/drawing/2014/main" id="{7DA6646F-815D-9C0C-2B64-988F1DF6D915}"/>
              </a:ext>
            </a:extLst>
          </p:cNvPr>
          <p:cNvSpPr>
            <a:spLocks noChangeAspect="1"/>
          </p:cNvSpPr>
          <p:nvPr/>
        </p:nvSpPr>
        <p:spPr>
          <a:xfrm>
            <a:off x="5957069" y="5458632"/>
            <a:ext cx="573694" cy="576000"/>
          </a:xfrm>
          <a:prstGeom prst="ellipse">
            <a:avLst/>
          </a:prstGeom>
          <a:solidFill>
            <a:srgbClr val="C281F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endParaRPr lang="en-CN" dirty="0">
              <a:solidFill>
                <a:schemeClr val="tx1"/>
              </a:solidFill>
            </a:endParaRPr>
          </a:p>
        </p:txBody>
      </p:sp>
      <p:cxnSp>
        <p:nvCxnSpPr>
          <p:cNvPr id="19" name="Straight Arrow Connector 18">
            <a:extLst>
              <a:ext uri="{FF2B5EF4-FFF2-40B4-BE49-F238E27FC236}">
                <a16:creationId xmlns:a16="http://schemas.microsoft.com/office/drawing/2014/main" id="{94428929-FD67-175A-1871-B2AD5A0F995D}"/>
              </a:ext>
            </a:extLst>
          </p:cNvPr>
          <p:cNvCxnSpPr>
            <a:stCxn id="16" idx="0"/>
            <a:endCxn id="15" idx="4"/>
          </p:cNvCxnSpPr>
          <p:nvPr/>
        </p:nvCxnSpPr>
        <p:spPr>
          <a:xfrm flipV="1">
            <a:off x="5112240" y="5458632"/>
            <a:ext cx="0" cy="4752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41FEDD3F-06D2-3182-E3C1-C11B36F470A0}"/>
              </a:ext>
            </a:extLst>
          </p:cNvPr>
          <p:cNvCxnSpPr>
            <a:stCxn id="15" idx="7"/>
            <a:endCxn id="15" idx="1"/>
          </p:cNvCxnSpPr>
          <p:nvPr/>
        </p:nvCxnSpPr>
        <p:spPr>
          <a:xfrm rot="16200000" flipV="1">
            <a:off x="5112240" y="4764154"/>
            <a:ext cx="12700" cy="405662"/>
          </a:xfrm>
          <a:prstGeom prst="curvedConnector3">
            <a:avLst>
              <a:gd name="adj1" fmla="val 2464197"/>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750DD23F-8F89-AB17-55AA-F18150F954DD}"/>
              </a:ext>
            </a:extLst>
          </p:cNvPr>
          <p:cNvCxnSpPr>
            <a:stCxn id="17" idx="7"/>
            <a:endCxn id="17" idx="1"/>
          </p:cNvCxnSpPr>
          <p:nvPr/>
        </p:nvCxnSpPr>
        <p:spPr>
          <a:xfrm rot="16200000" flipV="1">
            <a:off x="6243916" y="5340154"/>
            <a:ext cx="12700" cy="405662"/>
          </a:xfrm>
          <a:prstGeom prst="curvedConnector3">
            <a:avLst>
              <a:gd name="adj1" fmla="val 2464197"/>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Down Arrow 25">
            <a:extLst>
              <a:ext uri="{FF2B5EF4-FFF2-40B4-BE49-F238E27FC236}">
                <a16:creationId xmlns:a16="http://schemas.microsoft.com/office/drawing/2014/main" id="{41DF3B15-087D-C6A1-F695-50693E8A5072}"/>
              </a:ext>
            </a:extLst>
          </p:cNvPr>
          <p:cNvSpPr/>
          <p:nvPr/>
        </p:nvSpPr>
        <p:spPr>
          <a:xfrm rot="5400000">
            <a:off x="7296805" y="5458558"/>
            <a:ext cx="230458" cy="576149"/>
          </a:xfrm>
          <a:prstGeom prst="downArrow">
            <a:avLst>
              <a:gd name="adj1" fmla="val 56901"/>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Down Arrow 26">
            <a:extLst>
              <a:ext uri="{FF2B5EF4-FFF2-40B4-BE49-F238E27FC236}">
                <a16:creationId xmlns:a16="http://schemas.microsoft.com/office/drawing/2014/main" id="{78B55410-E8B8-2874-2E9A-988B70B49FD7}"/>
              </a:ext>
            </a:extLst>
          </p:cNvPr>
          <p:cNvSpPr/>
          <p:nvPr/>
        </p:nvSpPr>
        <p:spPr>
          <a:xfrm rot="5400000">
            <a:off x="3563895" y="5408198"/>
            <a:ext cx="230458" cy="576149"/>
          </a:xfrm>
          <a:prstGeom prst="downArrow">
            <a:avLst>
              <a:gd name="adj1" fmla="val 56901"/>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9" name="Straight Arrow Connector 28">
            <a:extLst>
              <a:ext uri="{FF2B5EF4-FFF2-40B4-BE49-F238E27FC236}">
                <a16:creationId xmlns:a16="http://schemas.microsoft.com/office/drawing/2014/main" id="{844F8E8B-0F84-D776-643E-A9A4A7EEC4A2}"/>
              </a:ext>
            </a:extLst>
          </p:cNvPr>
          <p:cNvCxnSpPr/>
          <p:nvPr/>
        </p:nvCxnSpPr>
        <p:spPr>
          <a:xfrm>
            <a:off x="1534602" y="3451054"/>
            <a:ext cx="2210462" cy="2085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009B135E-B269-F58D-F4D0-4B20F62B4D53}"/>
              </a:ext>
            </a:extLst>
          </p:cNvPr>
          <p:cNvGraphicFramePr>
            <a:graphicFrameLocks noGrp="1"/>
          </p:cNvGraphicFramePr>
          <p:nvPr>
            <p:extLst>
              <p:ext uri="{D42A27DB-BD31-4B8C-83A1-F6EECF244321}">
                <p14:modId xmlns:p14="http://schemas.microsoft.com/office/powerpoint/2010/main" val="3981253509"/>
              </p:ext>
            </p:extLst>
          </p:nvPr>
        </p:nvGraphicFramePr>
        <p:xfrm>
          <a:off x="218887" y="5170632"/>
          <a:ext cx="2476097" cy="1112520"/>
        </p:xfrm>
        <a:graphic>
          <a:graphicData uri="http://schemas.openxmlformats.org/drawingml/2006/table">
            <a:tbl>
              <a:tblPr firstRow="1" bandRow="1">
                <a:tableStyleId>{5C22544A-7EE6-4342-B048-85BDC9FD1C3A}</a:tableStyleId>
              </a:tblPr>
              <a:tblGrid>
                <a:gridCol w="957403">
                  <a:extLst>
                    <a:ext uri="{9D8B030D-6E8A-4147-A177-3AD203B41FA5}">
                      <a16:colId xmlns:a16="http://schemas.microsoft.com/office/drawing/2014/main" val="1660922656"/>
                    </a:ext>
                  </a:extLst>
                </a:gridCol>
                <a:gridCol w="1518694">
                  <a:extLst>
                    <a:ext uri="{9D8B030D-6E8A-4147-A177-3AD203B41FA5}">
                      <a16:colId xmlns:a16="http://schemas.microsoft.com/office/drawing/2014/main" val="606596609"/>
                    </a:ext>
                  </a:extLst>
                </a:gridCol>
              </a:tblGrid>
              <a:tr h="370840">
                <a:tc>
                  <a:txBody>
                    <a:bodyPr/>
                    <a:lstStyle/>
                    <a:p>
                      <a:pPr algn="ctr"/>
                      <a:r>
                        <a:rPr lang="en-CN" sz="1800" dirty="0"/>
                        <a:t>文本ID</a:t>
                      </a:r>
                    </a:p>
                  </a:txBody>
                  <a:tcPr anchor="ctr"/>
                </a:tc>
                <a:tc>
                  <a:txBody>
                    <a:bodyPr/>
                    <a:lstStyle/>
                    <a:p>
                      <a:pPr algn="ctr"/>
                      <a:r>
                        <a:rPr lang="en-CN" sz="1800" dirty="0"/>
                        <a:t>Text</a:t>
                      </a:r>
                    </a:p>
                  </a:txBody>
                  <a:tcPr anchor="ctr"/>
                </a:tc>
                <a:extLst>
                  <a:ext uri="{0D108BD9-81ED-4DB2-BD59-A6C34878D82A}">
                    <a16:rowId xmlns:a16="http://schemas.microsoft.com/office/drawing/2014/main" val="3981755535"/>
                  </a:ext>
                </a:extLst>
              </a:tr>
              <a:tr h="370840">
                <a:tc>
                  <a:txBody>
                    <a:bodyPr/>
                    <a:lstStyle/>
                    <a:p>
                      <a:pPr algn="ctr"/>
                      <a:r>
                        <a:rPr lang="en-US" sz="1800" b="0" i="0" kern="1200" dirty="0">
                          <a:solidFill>
                            <a:schemeClr val="dk1"/>
                          </a:solidFill>
                          <a:effectLst/>
                          <a:latin typeface="+mn-lt"/>
                          <a:ea typeface="+mn-ea"/>
                          <a:cs typeface="+mn-cs"/>
                        </a:rPr>
                        <a:t>1</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1525183852"/>
                  </a:ext>
                </a:extLst>
              </a:tr>
              <a:tr h="370840">
                <a:tc>
                  <a:txBody>
                    <a:bodyPr/>
                    <a:lstStyle/>
                    <a:p>
                      <a:pPr algn="ctr"/>
                      <a:r>
                        <a:rPr lang="en-US" sz="1800" b="0" i="0" kern="1200" dirty="0">
                          <a:solidFill>
                            <a:schemeClr val="dk1"/>
                          </a:solidFill>
                          <a:effectLst/>
                          <a:latin typeface="+mn-lt"/>
                          <a:ea typeface="+mn-ea"/>
                          <a:cs typeface="+mn-cs"/>
                        </a:rPr>
                        <a:t>3</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2764024221"/>
                  </a:ext>
                </a:extLst>
              </a:tr>
            </a:tbl>
          </a:graphicData>
        </a:graphic>
      </p:graphicFrame>
      <p:sp>
        <p:nvSpPr>
          <p:cNvPr id="32" name="TextBox 31">
            <a:extLst>
              <a:ext uri="{FF2B5EF4-FFF2-40B4-BE49-F238E27FC236}">
                <a16:creationId xmlns:a16="http://schemas.microsoft.com/office/drawing/2014/main" id="{615A433D-2BBE-45A7-434E-25D8A588DDB2}"/>
              </a:ext>
            </a:extLst>
          </p:cNvPr>
          <p:cNvSpPr txBox="1"/>
          <p:nvPr/>
        </p:nvSpPr>
        <p:spPr>
          <a:xfrm>
            <a:off x="2750801" y="2281878"/>
            <a:ext cx="661078" cy="369332"/>
          </a:xfrm>
          <a:prstGeom prst="rect">
            <a:avLst/>
          </a:prstGeom>
          <a:noFill/>
        </p:spPr>
        <p:txBody>
          <a:bodyPr wrap="none" rtlCol="0">
            <a:spAutoFit/>
          </a:bodyPr>
          <a:lstStyle/>
          <a:p>
            <a:r>
              <a:rPr lang="en-CN" dirty="0"/>
              <a:t>apply</a:t>
            </a:r>
          </a:p>
        </p:txBody>
      </p:sp>
      <p:sp>
        <p:nvSpPr>
          <p:cNvPr id="33" name="TextBox 32">
            <a:extLst>
              <a:ext uri="{FF2B5EF4-FFF2-40B4-BE49-F238E27FC236}">
                <a16:creationId xmlns:a16="http://schemas.microsoft.com/office/drawing/2014/main" id="{ECA355EA-CCBD-6F48-4E27-ABB2538CCC08}"/>
              </a:ext>
            </a:extLst>
          </p:cNvPr>
          <p:cNvSpPr txBox="1"/>
          <p:nvPr/>
        </p:nvSpPr>
        <p:spPr>
          <a:xfrm>
            <a:off x="7005815" y="2273100"/>
            <a:ext cx="931665" cy="369332"/>
          </a:xfrm>
          <a:prstGeom prst="rect">
            <a:avLst/>
          </a:prstGeom>
          <a:noFill/>
        </p:spPr>
        <p:txBody>
          <a:bodyPr wrap="none" rtlCol="0">
            <a:spAutoFit/>
          </a:bodyPr>
          <a:lstStyle/>
          <a:p>
            <a:r>
              <a:rPr lang="en-CN" dirty="0"/>
              <a:t>explode</a:t>
            </a:r>
          </a:p>
        </p:txBody>
      </p:sp>
      <p:sp>
        <p:nvSpPr>
          <p:cNvPr id="34" name="TextBox 33">
            <a:extLst>
              <a:ext uri="{FF2B5EF4-FFF2-40B4-BE49-F238E27FC236}">
                <a16:creationId xmlns:a16="http://schemas.microsoft.com/office/drawing/2014/main" id="{551A217B-B103-E815-778A-9FF54DCE42A0}"/>
              </a:ext>
            </a:extLst>
          </p:cNvPr>
          <p:cNvSpPr txBox="1"/>
          <p:nvPr/>
        </p:nvSpPr>
        <p:spPr>
          <a:xfrm>
            <a:off x="8735996" y="3792169"/>
            <a:ext cx="939681" cy="369332"/>
          </a:xfrm>
          <a:prstGeom prst="rect">
            <a:avLst/>
          </a:prstGeom>
          <a:noFill/>
        </p:spPr>
        <p:txBody>
          <a:bodyPr wrap="none" rtlCol="0">
            <a:spAutoFit/>
          </a:bodyPr>
          <a:lstStyle/>
          <a:p>
            <a:r>
              <a:rPr lang="en-US" dirty="0"/>
              <a:t>g</a:t>
            </a:r>
            <a:r>
              <a:rPr lang="en-CN" dirty="0"/>
              <a:t>roup</a:t>
            </a:r>
            <a:r>
              <a:rPr lang="en-US" altLang="zh-CN" dirty="0">
                <a:ea typeface="Hei" pitchFamily="2" charset="-122"/>
              </a:rPr>
              <a:t>by</a:t>
            </a:r>
            <a:endParaRPr lang="en-CN" dirty="0"/>
          </a:p>
        </p:txBody>
      </p:sp>
      <p:sp>
        <p:nvSpPr>
          <p:cNvPr id="2" name="TextBox 1">
            <a:extLst>
              <a:ext uri="{FF2B5EF4-FFF2-40B4-BE49-F238E27FC236}">
                <a16:creationId xmlns:a16="http://schemas.microsoft.com/office/drawing/2014/main" id="{B3152773-FEA0-2638-16C7-0D2C2715EDE2}"/>
              </a:ext>
            </a:extLst>
          </p:cNvPr>
          <p:cNvSpPr txBox="1"/>
          <p:nvPr/>
        </p:nvSpPr>
        <p:spPr>
          <a:xfrm>
            <a:off x="5321421" y="4168996"/>
            <a:ext cx="1213794" cy="369332"/>
          </a:xfrm>
          <a:prstGeom prst="rect">
            <a:avLst/>
          </a:prstGeom>
          <a:noFill/>
        </p:spPr>
        <p:txBody>
          <a:bodyPr wrap="none" rtlCol="0">
            <a:spAutoFit/>
          </a:bodyPr>
          <a:lstStyle/>
          <a:p>
            <a:r>
              <a:rPr lang="en-US" dirty="0"/>
              <a:t>Union Find</a:t>
            </a:r>
            <a:endParaRPr lang="en-CN" dirty="0"/>
          </a:p>
        </p:txBody>
      </p:sp>
      <p:sp>
        <p:nvSpPr>
          <p:cNvPr id="5" name="TextBox 4">
            <a:extLst>
              <a:ext uri="{FF2B5EF4-FFF2-40B4-BE49-F238E27FC236}">
                <a16:creationId xmlns:a16="http://schemas.microsoft.com/office/drawing/2014/main" id="{9E1E15F1-5610-8B64-C0E9-2166C57CA569}"/>
              </a:ext>
            </a:extLst>
          </p:cNvPr>
          <p:cNvSpPr txBox="1"/>
          <p:nvPr/>
        </p:nvSpPr>
        <p:spPr>
          <a:xfrm>
            <a:off x="721124" y="1557461"/>
            <a:ext cx="1217000" cy="369332"/>
          </a:xfrm>
          <a:prstGeom prst="rect">
            <a:avLst/>
          </a:prstGeom>
          <a:noFill/>
        </p:spPr>
        <p:txBody>
          <a:bodyPr wrap="none" rtlCol="0">
            <a:spAutoFit/>
          </a:bodyPr>
          <a:lstStyle/>
          <a:p>
            <a:r>
              <a:rPr lang="en-CN" dirty="0"/>
              <a:t>DataFrame</a:t>
            </a:r>
          </a:p>
        </p:txBody>
      </p:sp>
      <p:sp>
        <p:nvSpPr>
          <p:cNvPr id="9" name="TextBox 8">
            <a:extLst>
              <a:ext uri="{FF2B5EF4-FFF2-40B4-BE49-F238E27FC236}">
                <a16:creationId xmlns:a16="http://schemas.microsoft.com/office/drawing/2014/main" id="{AA647C09-A601-5783-EBA6-3E4A8F88F9E4}"/>
              </a:ext>
            </a:extLst>
          </p:cNvPr>
          <p:cNvSpPr txBox="1"/>
          <p:nvPr/>
        </p:nvSpPr>
        <p:spPr>
          <a:xfrm>
            <a:off x="3394129" y="5811502"/>
            <a:ext cx="573555" cy="369332"/>
          </a:xfrm>
          <a:prstGeom prst="rect">
            <a:avLst/>
          </a:prstGeom>
          <a:noFill/>
        </p:spPr>
        <p:txBody>
          <a:bodyPr wrap="none" rtlCol="0">
            <a:spAutoFit/>
          </a:bodyPr>
          <a:lstStyle/>
          <a:p>
            <a:r>
              <a:rPr lang="en-CN" dirty="0"/>
              <a:t>map</a:t>
            </a:r>
          </a:p>
        </p:txBody>
      </p:sp>
    </p:spTree>
    <p:extLst>
      <p:ext uri="{BB962C8B-B14F-4D97-AF65-F5344CB8AC3E}">
        <p14:creationId xmlns:p14="http://schemas.microsoft.com/office/powerpoint/2010/main" val="726943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449279"/>
            <a:ext cx="10521388" cy="1015200"/>
          </a:xfrm>
        </p:spPr>
        <p:txBody>
          <a:bodyPr/>
          <a:lstStyle/>
          <a:p>
            <a:r>
              <a:rPr lang="en-US" altLang="zh-CN" dirty="0"/>
              <a:t>Pandas</a:t>
            </a:r>
            <a:r>
              <a:rPr lang="zh-CN" altLang="en-US" dirty="0"/>
              <a:t>实验结果</a:t>
            </a:r>
          </a:p>
        </p:txBody>
      </p:sp>
      <p:pic>
        <p:nvPicPr>
          <p:cNvPr id="5" name="Picture 4">
            <a:extLst>
              <a:ext uri="{FF2B5EF4-FFF2-40B4-BE49-F238E27FC236}">
                <a16:creationId xmlns:a16="http://schemas.microsoft.com/office/drawing/2014/main" id="{7865D98D-A6F9-1860-CCD5-A04B4B059B25}"/>
              </a:ext>
            </a:extLst>
          </p:cNvPr>
          <p:cNvPicPr>
            <a:picLocks noChangeAspect="1"/>
          </p:cNvPicPr>
          <p:nvPr/>
        </p:nvPicPr>
        <p:blipFill>
          <a:blip r:embed="rId3"/>
          <a:stretch>
            <a:fillRect/>
          </a:stretch>
        </p:blipFill>
        <p:spPr>
          <a:xfrm>
            <a:off x="4100223" y="1600200"/>
            <a:ext cx="7772400" cy="4663440"/>
          </a:xfrm>
          <a:prstGeom prst="rect">
            <a:avLst/>
          </a:prstGeom>
        </p:spPr>
      </p:pic>
      <p:sp>
        <p:nvSpPr>
          <p:cNvPr id="9" name="内容占位符 2">
            <a:extLst>
              <a:ext uri="{FF2B5EF4-FFF2-40B4-BE49-F238E27FC236}">
                <a16:creationId xmlns:a16="http://schemas.microsoft.com/office/drawing/2014/main" id="{76562370-0D1B-8CF8-1946-B1CC60BD484C}"/>
              </a:ext>
            </a:extLst>
          </p:cNvPr>
          <p:cNvSpPr>
            <a:spLocks noGrp="1"/>
          </p:cNvSpPr>
          <p:nvPr>
            <p:ph sz="half" idx="2"/>
          </p:nvPr>
        </p:nvSpPr>
        <p:spPr>
          <a:xfrm>
            <a:off x="114358" y="1947896"/>
            <a:ext cx="3985865" cy="4663440"/>
          </a:xfrm>
        </p:spPr>
        <p:txBody>
          <a:bodyPr>
            <a:normAutofit/>
          </a:bodyPr>
          <a:lstStyle/>
          <a:p>
            <a:r>
              <a:rPr lang="zh-CN" altLang="en-US" sz="2000" dirty="0">
                <a:solidFill>
                  <a:srgbClr val="191B1F"/>
                </a:solidFill>
                <a:latin typeface="-apple-system"/>
              </a:rPr>
              <a:t>数据集：</a:t>
            </a:r>
            <a:r>
              <a:rPr lang="en-US" altLang="zh-CN" sz="2000" dirty="0">
                <a:solidFill>
                  <a:srgbClr val="191B1F"/>
                </a:solidFill>
                <a:latin typeface="-apple-system"/>
                <a:hlinkClick r:id="rId4"/>
              </a:rPr>
              <a:t>OSCAR</a:t>
            </a:r>
            <a:r>
              <a:rPr lang="zh-CN" altLang="en-US" sz="2000" dirty="0">
                <a:solidFill>
                  <a:srgbClr val="191B1F"/>
                </a:solidFill>
                <a:latin typeface="-apple-system"/>
                <a:hlinkClick r:id="rId4"/>
              </a:rPr>
              <a:t> </a:t>
            </a:r>
            <a:r>
              <a:rPr lang="en-US" altLang="zh-CN" sz="2000" dirty="0">
                <a:solidFill>
                  <a:srgbClr val="191B1F"/>
                </a:solidFill>
                <a:latin typeface="-apple-system"/>
                <a:hlinkClick r:id="rId4"/>
              </a:rPr>
              <a:t>2201</a:t>
            </a:r>
            <a:r>
              <a:rPr lang="zh-CN" altLang="en-US" sz="2000" dirty="0">
                <a:solidFill>
                  <a:srgbClr val="191B1F"/>
                </a:solidFill>
                <a:latin typeface="-apple-system"/>
              </a:rPr>
              <a:t>中印度尼西亚语言数据集。</a:t>
            </a:r>
            <a:endParaRPr lang="en-US" altLang="zh-CN" sz="2000" dirty="0">
              <a:solidFill>
                <a:srgbClr val="191B1F"/>
              </a:solidFill>
              <a:latin typeface="-apple-system"/>
            </a:endParaRPr>
          </a:p>
          <a:p>
            <a:r>
              <a:rPr lang="zh-CN" altLang="en-US" sz="2000" dirty="0">
                <a:solidFill>
                  <a:srgbClr val="191B1F"/>
                </a:solidFill>
                <a:latin typeface="-apple-system"/>
              </a:rPr>
              <a:t>硬件设备：</a:t>
            </a:r>
            <a:endParaRPr lang="en-US" altLang="zh-CN" sz="2000" dirty="0">
              <a:solidFill>
                <a:srgbClr val="191B1F"/>
              </a:solidFill>
              <a:latin typeface="-apple-system"/>
            </a:endParaRPr>
          </a:p>
          <a:p>
            <a:endParaRPr lang="en-US" altLang="zh-CN" sz="2000" dirty="0">
              <a:solidFill>
                <a:srgbClr val="191B1F"/>
              </a:solidFill>
              <a:latin typeface="-apple-system"/>
            </a:endParaRPr>
          </a:p>
          <a:p>
            <a:endParaRPr lang="en-US" altLang="zh-CN" sz="2000" dirty="0">
              <a:solidFill>
                <a:srgbClr val="191B1F"/>
              </a:solidFill>
              <a:latin typeface="-apple-system"/>
            </a:endParaRPr>
          </a:p>
          <a:p>
            <a:endParaRPr lang="en-US" altLang="zh-CN" sz="2000" dirty="0">
              <a:solidFill>
                <a:srgbClr val="191B1F"/>
              </a:solidFill>
              <a:latin typeface="-apple-system"/>
            </a:endParaRPr>
          </a:p>
          <a:p>
            <a:endParaRPr lang="en-US" altLang="zh-CN" sz="2000" dirty="0">
              <a:solidFill>
                <a:srgbClr val="191B1F"/>
              </a:solidFill>
              <a:latin typeface="-apple-system"/>
            </a:endParaRPr>
          </a:p>
          <a:p>
            <a:r>
              <a:rPr lang="zh-CN" altLang="en-US" sz="2000" b="0" i="0" dirty="0">
                <a:solidFill>
                  <a:srgbClr val="191B1F"/>
                </a:solidFill>
                <a:effectLst/>
                <a:latin typeface="-apple-system"/>
              </a:rPr>
              <a:t>选取的行数为</a:t>
            </a:r>
            <a:r>
              <a:rPr lang="en-US" altLang="zh-CN" sz="2000" b="0" i="0" dirty="0">
                <a:solidFill>
                  <a:srgbClr val="191B1F"/>
                </a:solidFill>
                <a:effectLst/>
                <a:latin typeface="-apple-system"/>
              </a:rPr>
              <a:t>[500, 1000, 5000, 10000, 50000, 100000, 200000]</a:t>
            </a:r>
          </a:p>
          <a:p>
            <a:r>
              <a:rPr lang="zh-CN" altLang="en-US" sz="2000" b="0" i="0" dirty="0">
                <a:solidFill>
                  <a:srgbClr val="191B1F"/>
                </a:solidFill>
                <a:effectLst/>
                <a:latin typeface="-apple-system"/>
              </a:rPr>
              <a:t>计算不同行数（数据集大小）下去重所需要的时间。</a:t>
            </a:r>
            <a:endParaRPr lang="en-US" altLang="zh-CN" sz="2000" b="0" i="0" dirty="0">
              <a:solidFill>
                <a:srgbClr val="191B1F"/>
              </a:solidFill>
              <a:effectLst/>
              <a:latin typeface="-apple-system"/>
            </a:endParaRPr>
          </a:p>
        </p:txBody>
      </p:sp>
      <p:graphicFrame>
        <p:nvGraphicFramePr>
          <p:cNvPr id="2" name="Table 1">
            <a:extLst>
              <a:ext uri="{FF2B5EF4-FFF2-40B4-BE49-F238E27FC236}">
                <a16:creationId xmlns:a16="http://schemas.microsoft.com/office/drawing/2014/main" id="{9BD240D8-393C-FBD6-93E3-8183A260829E}"/>
              </a:ext>
            </a:extLst>
          </p:cNvPr>
          <p:cNvGraphicFramePr>
            <a:graphicFrameLocks noGrp="1"/>
          </p:cNvGraphicFramePr>
          <p:nvPr>
            <p:extLst>
              <p:ext uri="{D42A27DB-BD31-4B8C-83A1-F6EECF244321}">
                <p14:modId xmlns:p14="http://schemas.microsoft.com/office/powerpoint/2010/main" val="262939514"/>
              </p:ext>
            </p:extLst>
          </p:nvPr>
        </p:nvGraphicFramePr>
        <p:xfrm>
          <a:off x="286893" y="3205534"/>
          <a:ext cx="3640794" cy="1452772"/>
        </p:xfrm>
        <a:graphic>
          <a:graphicData uri="http://schemas.openxmlformats.org/drawingml/2006/table">
            <a:tbl>
              <a:tblPr firstRow="1" bandRow="1">
                <a:tableStyleId>{5C22544A-7EE6-4342-B048-85BDC9FD1C3A}</a:tableStyleId>
              </a:tblPr>
              <a:tblGrid>
                <a:gridCol w="1820397">
                  <a:extLst>
                    <a:ext uri="{9D8B030D-6E8A-4147-A177-3AD203B41FA5}">
                      <a16:colId xmlns:a16="http://schemas.microsoft.com/office/drawing/2014/main" val="3550554664"/>
                    </a:ext>
                  </a:extLst>
                </a:gridCol>
                <a:gridCol w="1820397">
                  <a:extLst>
                    <a:ext uri="{9D8B030D-6E8A-4147-A177-3AD203B41FA5}">
                      <a16:colId xmlns:a16="http://schemas.microsoft.com/office/drawing/2014/main" val="954608761"/>
                    </a:ext>
                  </a:extLst>
                </a:gridCol>
              </a:tblGrid>
              <a:tr h="340252">
                <a:tc>
                  <a:txBody>
                    <a:bodyPr/>
                    <a:lstStyle/>
                    <a:p>
                      <a:r>
                        <a:rPr lang="en-CN" sz="1400" dirty="0"/>
                        <a:t>Compute</a:t>
                      </a:r>
                    </a:p>
                  </a:txBody>
                  <a:tcPr/>
                </a:tc>
                <a:tc>
                  <a:txBody>
                    <a:bodyPr/>
                    <a:lstStyle/>
                    <a:p>
                      <a:r>
                        <a:rPr lang="en-CN" sz="1400" dirty="0"/>
                        <a:t>Value</a:t>
                      </a:r>
                    </a:p>
                  </a:txBody>
                  <a:tcPr/>
                </a:tc>
                <a:extLst>
                  <a:ext uri="{0D108BD9-81ED-4DB2-BD59-A6C34878D82A}">
                    <a16:rowId xmlns:a16="http://schemas.microsoft.com/office/drawing/2014/main" val="3983155531"/>
                  </a:ext>
                </a:extLst>
              </a:tr>
              <a:tr h="370840">
                <a:tc>
                  <a:txBody>
                    <a:bodyPr/>
                    <a:lstStyle/>
                    <a:p>
                      <a:r>
                        <a:rPr lang="en-CN" sz="1400" dirty="0"/>
                        <a:t>vCPUs</a:t>
                      </a:r>
                    </a:p>
                  </a:txBody>
                  <a:tcPr/>
                </a:tc>
                <a:tc>
                  <a:txBody>
                    <a:bodyPr/>
                    <a:lstStyle/>
                    <a:p>
                      <a:r>
                        <a:rPr lang="en-CN" sz="1400" dirty="0"/>
                        <a:t>64</a:t>
                      </a:r>
                    </a:p>
                  </a:txBody>
                  <a:tcPr/>
                </a:tc>
                <a:extLst>
                  <a:ext uri="{0D108BD9-81ED-4DB2-BD59-A6C34878D82A}">
                    <a16:rowId xmlns:a16="http://schemas.microsoft.com/office/drawing/2014/main" val="2828022274"/>
                  </a:ext>
                </a:extLst>
              </a:tr>
              <a:tr h="370840">
                <a:tc>
                  <a:txBody>
                    <a:bodyPr/>
                    <a:lstStyle/>
                    <a:p>
                      <a:r>
                        <a:rPr lang="en-CN" sz="1400" dirty="0"/>
                        <a:t>Memory (GiB)</a:t>
                      </a:r>
                    </a:p>
                  </a:txBody>
                  <a:tcPr/>
                </a:tc>
                <a:tc>
                  <a:txBody>
                    <a:bodyPr/>
                    <a:lstStyle/>
                    <a:p>
                      <a:r>
                        <a:rPr lang="en-CN" sz="1400" dirty="0"/>
                        <a:t>256.0</a:t>
                      </a:r>
                    </a:p>
                  </a:txBody>
                  <a:tcPr/>
                </a:tc>
                <a:extLst>
                  <a:ext uri="{0D108BD9-81ED-4DB2-BD59-A6C34878D82A}">
                    <a16:rowId xmlns:a16="http://schemas.microsoft.com/office/drawing/2014/main" val="664845992"/>
                  </a:ext>
                </a:extLst>
              </a:tr>
              <a:tr h="370840">
                <a:tc>
                  <a:txBody>
                    <a:bodyPr/>
                    <a:lstStyle/>
                    <a:p>
                      <a:r>
                        <a:rPr lang="en-CN" sz="1400" dirty="0"/>
                        <a:t>Physical Processor</a:t>
                      </a:r>
                    </a:p>
                  </a:txBody>
                  <a:tcPr/>
                </a:tc>
                <a:tc>
                  <a:txBody>
                    <a:bodyPr/>
                    <a:lstStyle/>
                    <a:p>
                      <a:r>
                        <a:rPr lang="en-US" sz="1400" kern="1200" dirty="0">
                          <a:solidFill>
                            <a:schemeClr val="dk1"/>
                          </a:solidFill>
                          <a:effectLst/>
                          <a:latin typeface="+mn-lt"/>
                          <a:ea typeface="+mn-ea"/>
                          <a:cs typeface="+mn-cs"/>
                        </a:rPr>
                        <a:t>AMD EPYC 7542</a:t>
                      </a:r>
                    </a:p>
                  </a:txBody>
                  <a:tcPr anchor="ctr"/>
                </a:tc>
                <a:extLst>
                  <a:ext uri="{0D108BD9-81ED-4DB2-BD59-A6C34878D82A}">
                    <a16:rowId xmlns:a16="http://schemas.microsoft.com/office/drawing/2014/main" val="1482155807"/>
                  </a:ext>
                </a:extLst>
              </a:tr>
            </a:tbl>
          </a:graphicData>
        </a:graphic>
      </p:graphicFrame>
    </p:spTree>
    <p:extLst>
      <p:ext uri="{BB962C8B-B14F-4D97-AF65-F5344CB8AC3E}">
        <p14:creationId xmlns:p14="http://schemas.microsoft.com/office/powerpoint/2010/main" val="876654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3167" y="2022534"/>
            <a:ext cx="10267200" cy="1382400"/>
          </a:xfrm>
        </p:spPr>
        <p:txBody>
          <a:bodyPr/>
          <a:lstStyle/>
          <a:p>
            <a:r>
              <a:rPr lang="en-US" altLang="zh-CN" dirty="0" err="1"/>
              <a:t>Dask</a:t>
            </a:r>
            <a:r>
              <a:rPr lang="zh-CN" altLang="en-US" dirty="0"/>
              <a:t>实现去重算法</a:t>
            </a:r>
            <a:endParaRPr lang="en-US" altLang="zh-CN" dirty="0"/>
          </a:p>
        </p:txBody>
      </p:sp>
    </p:spTree>
    <p:extLst>
      <p:ext uri="{BB962C8B-B14F-4D97-AF65-F5344CB8AC3E}">
        <p14:creationId xmlns:p14="http://schemas.microsoft.com/office/powerpoint/2010/main" val="4023505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87285" y="2329543"/>
            <a:ext cx="9923523" cy="3840798"/>
          </a:xfrm>
        </p:spPr>
        <p:txBody>
          <a:bodyPr anchor="t">
            <a:normAutofit/>
          </a:bodyPr>
          <a:lstStyle/>
          <a:p>
            <a:r>
              <a:rPr lang="zh-CN" altLang="en-US" dirty="0"/>
              <a:t>一、大语言模型技术以及文本数据集介绍</a:t>
            </a:r>
            <a:endParaRPr lang="en-US" altLang="zh-CN" dirty="0"/>
          </a:p>
          <a:p>
            <a:r>
              <a:rPr lang="zh-CN" altLang="en-US" dirty="0"/>
              <a:t>二、文本数据集去重算法</a:t>
            </a:r>
            <a:endParaRPr lang="en-US" altLang="zh-CN" dirty="0"/>
          </a:p>
          <a:p>
            <a:r>
              <a:rPr lang="zh-CN" altLang="en-US" dirty="0"/>
              <a:t>三、</a:t>
            </a:r>
            <a:r>
              <a:rPr lang="en-US" altLang="zh-CN" dirty="0"/>
              <a:t>Pandas</a:t>
            </a:r>
            <a:r>
              <a:rPr lang="zh-CN" altLang="en-US" dirty="0"/>
              <a:t>实现去重算法</a:t>
            </a:r>
            <a:endParaRPr lang="en-US" altLang="zh-CN" dirty="0"/>
          </a:p>
          <a:p>
            <a:r>
              <a:rPr lang="zh-CN" altLang="en-US" dirty="0"/>
              <a:t>四、</a:t>
            </a:r>
            <a:r>
              <a:rPr lang="en-US" altLang="zh-CN" dirty="0" err="1"/>
              <a:t>Dask</a:t>
            </a:r>
            <a:r>
              <a:rPr lang="zh-CN" altLang="en-US" dirty="0"/>
              <a:t>实现去重算法</a:t>
            </a:r>
            <a:endParaRPr lang="en-US" altLang="zh-CN" dirty="0"/>
          </a:p>
          <a:p>
            <a:r>
              <a:rPr lang="zh-CN" altLang="en-US" dirty="0"/>
              <a:t>五、</a:t>
            </a:r>
            <a:r>
              <a:rPr lang="en-US" altLang="zh-CN" dirty="0" err="1"/>
              <a:t>xorbits</a:t>
            </a:r>
            <a:r>
              <a:rPr lang="zh-CN" altLang="en-US" dirty="0"/>
              <a:t>实现去重算法</a:t>
            </a:r>
            <a:endParaRPr lang="en-US" altLang="zh-CN" dirty="0"/>
          </a:p>
          <a:p>
            <a:r>
              <a:rPr lang="zh-CN" altLang="en-US" dirty="0"/>
              <a:t>六、超大规模文本数据集去重实验</a:t>
            </a:r>
          </a:p>
        </p:txBody>
      </p:sp>
      <p:sp>
        <p:nvSpPr>
          <p:cNvPr id="2" name="标题 1"/>
          <p:cNvSpPr>
            <a:spLocks noGrp="1"/>
          </p:cNvSpPr>
          <p:nvPr>
            <p:ph type="title"/>
          </p:nvPr>
        </p:nvSpPr>
        <p:spPr>
          <a:xfrm>
            <a:off x="1687285" y="865998"/>
            <a:ext cx="9923522" cy="1351451"/>
          </a:xfrm>
        </p:spPr>
        <p:txBody>
          <a:bodyPr/>
          <a:lstStyle/>
          <a:p>
            <a:r>
              <a:rPr lang="zh-CN" altLang="en-US" dirty="0"/>
              <a:t>目录 </a:t>
            </a:r>
            <a:r>
              <a:rPr lang="en-US" altLang="zh-CN" dirty="0"/>
              <a:t>Contents</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449279"/>
            <a:ext cx="10521388" cy="1015200"/>
          </a:xfrm>
        </p:spPr>
        <p:txBody>
          <a:bodyPr/>
          <a:lstStyle/>
          <a:p>
            <a:r>
              <a:rPr lang="en-US" altLang="zh-CN" dirty="0" err="1"/>
              <a:t>Dask</a:t>
            </a:r>
            <a:r>
              <a:rPr lang="zh-CN" altLang="en-US" dirty="0"/>
              <a:t>介绍</a:t>
            </a:r>
          </a:p>
        </p:txBody>
      </p:sp>
      <p:sp>
        <p:nvSpPr>
          <p:cNvPr id="2" name="内容占位符 2">
            <a:extLst>
              <a:ext uri="{FF2B5EF4-FFF2-40B4-BE49-F238E27FC236}">
                <a16:creationId xmlns:a16="http://schemas.microsoft.com/office/drawing/2014/main" id="{3739C32A-FC61-23E5-4D45-6195313CE264}"/>
              </a:ext>
            </a:extLst>
          </p:cNvPr>
          <p:cNvSpPr>
            <a:spLocks noGrp="1"/>
          </p:cNvSpPr>
          <p:nvPr>
            <p:ph sz="half" idx="2"/>
          </p:nvPr>
        </p:nvSpPr>
        <p:spPr>
          <a:xfrm>
            <a:off x="287637" y="1464479"/>
            <a:ext cx="11770548" cy="2974873"/>
          </a:xfrm>
        </p:spPr>
        <p:txBody>
          <a:bodyPr>
            <a:normAutofit/>
          </a:bodyPr>
          <a:lstStyle/>
          <a:p>
            <a:pPr marL="0" indent="0">
              <a:buNone/>
            </a:pPr>
            <a:endParaRPr lang="en-US" sz="2400" dirty="0"/>
          </a:p>
          <a:p>
            <a:r>
              <a:rPr lang="en-US" sz="2400" dirty="0" err="1"/>
              <a:t>Dask</a:t>
            </a:r>
            <a:r>
              <a:rPr lang="zh-CN" altLang="en-US" sz="2400" dirty="0"/>
              <a:t>是一个用</a:t>
            </a:r>
            <a:r>
              <a:rPr lang="en-US" sz="2400" dirty="0"/>
              <a:t>Python</a:t>
            </a:r>
            <a:r>
              <a:rPr lang="zh-CN" altLang="en-US" sz="2400" dirty="0"/>
              <a:t>编写的灵活且轻量级的并行计算库，它支持在分布式集群上进行高效的并行计算作业，同时也适用于单机多核环境下的伪分布式处理。作为一个开源项目，</a:t>
            </a:r>
            <a:r>
              <a:rPr lang="en-US" sz="2400" dirty="0" err="1"/>
              <a:t>Dask</a:t>
            </a:r>
            <a:r>
              <a:rPr lang="zh-CN" altLang="en-US" sz="2400" dirty="0"/>
              <a:t>为处理大规模数据集提供了优化的解决方案，可以对</a:t>
            </a:r>
            <a:r>
              <a:rPr lang="en-US" sz="2400" dirty="0" err="1"/>
              <a:t>Numpy</a:t>
            </a:r>
            <a:r>
              <a:rPr lang="zh-CN" altLang="en-US" sz="2400" dirty="0"/>
              <a:t>数组、</a:t>
            </a:r>
            <a:r>
              <a:rPr lang="en-US" sz="2400" dirty="0"/>
              <a:t>Pandas </a:t>
            </a:r>
            <a:r>
              <a:rPr lang="en-US" sz="2400" dirty="0" err="1"/>
              <a:t>DataFrame</a:t>
            </a:r>
            <a:r>
              <a:rPr lang="zh-CN" altLang="en-US" sz="2400" dirty="0"/>
              <a:t>以及普通</a:t>
            </a:r>
            <a:r>
              <a:rPr lang="en-US" altLang="zh-CN" sz="2400" dirty="0"/>
              <a:t>List</a:t>
            </a:r>
            <a:r>
              <a:rPr lang="zh-CN" altLang="en-US" sz="2400" dirty="0"/>
              <a:t>进行高级抽象。</a:t>
            </a:r>
          </a:p>
        </p:txBody>
      </p:sp>
      <p:pic>
        <p:nvPicPr>
          <p:cNvPr id="3" name="Picture 2">
            <a:extLst>
              <a:ext uri="{FF2B5EF4-FFF2-40B4-BE49-F238E27FC236}">
                <a16:creationId xmlns:a16="http://schemas.microsoft.com/office/drawing/2014/main" id="{2F81CF52-657E-228B-B919-A754FD69EDCB}"/>
              </a:ext>
            </a:extLst>
          </p:cNvPr>
          <p:cNvPicPr>
            <a:picLocks noChangeAspect="1"/>
          </p:cNvPicPr>
          <p:nvPr/>
        </p:nvPicPr>
        <p:blipFill>
          <a:blip r:embed="rId3"/>
          <a:stretch>
            <a:fillRect/>
          </a:stretch>
        </p:blipFill>
        <p:spPr>
          <a:xfrm>
            <a:off x="8103220" y="90345"/>
            <a:ext cx="3858962" cy="1733067"/>
          </a:xfrm>
          <a:prstGeom prst="rect">
            <a:avLst/>
          </a:prstGeom>
        </p:spPr>
      </p:pic>
      <p:pic>
        <p:nvPicPr>
          <p:cNvPr id="5" name="Picture 4">
            <a:extLst>
              <a:ext uri="{FF2B5EF4-FFF2-40B4-BE49-F238E27FC236}">
                <a16:creationId xmlns:a16="http://schemas.microsoft.com/office/drawing/2014/main" id="{1672B984-D738-4BF4-F27E-F16E14080345}"/>
              </a:ext>
            </a:extLst>
          </p:cNvPr>
          <p:cNvPicPr>
            <a:picLocks noChangeAspect="1"/>
          </p:cNvPicPr>
          <p:nvPr/>
        </p:nvPicPr>
        <p:blipFill>
          <a:blip r:embed="rId4"/>
          <a:stretch>
            <a:fillRect/>
          </a:stretch>
        </p:blipFill>
        <p:spPr>
          <a:xfrm>
            <a:off x="3359861" y="3664558"/>
            <a:ext cx="5626100" cy="2997200"/>
          </a:xfrm>
          <a:prstGeom prst="rect">
            <a:avLst/>
          </a:prstGeom>
        </p:spPr>
      </p:pic>
    </p:spTree>
    <p:extLst>
      <p:ext uri="{BB962C8B-B14F-4D97-AF65-F5344CB8AC3E}">
        <p14:creationId xmlns:p14="http://schemas.microsoft.com/office/powerpoint/2010/main" val="1892654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449279"/>
            <a:ext cx="10521388" cy="1015200"/>
          </a:xfrm>
        </p:spPr>
        <p:txBody>
          <a:bodyPr/>
          <a:lstStyle/>
          <a:p>
            <a:r>
              <a:rPr lang="en-US" altLang="zh-CN" dirty="0" err="1"/>
              <a:t>Dask</a:t>
            </a:r>
            <a:r>
              <a:rPr lang="zh-CN" altLang="en-US" dirty="0"/>
              <a:t>实现</a:t>
            </a:r>
          </a:p>
        </p:txBody>
      </p:sp>
      <p:graphicFrame>
        <p:nvGraphicFramePr>
          <p:cNvPr id="7" name="Table 6">
            <a:extLst>
              <a:ext uri="{FF2B5EF4-FFF2-40B4-BE49-F238E27FC236}">
                <a16:creationId xmlns:a16="http://schemas.microsoft.com/office/drawing/2014/main" id="{8D1B9461-DF00-87C6-5A56-A3F5A3A3E53C}"/>
              </a:ext>
            </a:extLst>
          </p:cNvPr>
          <p:cNvGraphicFramePr>
            <a:graphicFrameLocks noGrp="1"/>
          </p:cNvGraphicFramePr>
          <p:nvPr>
            <p:extLst>
              <p:ext uri="{D42A27DB-BD31-4B8C-83A1-F6EECF244321}">
                <p14:modId xmlns:p14="http://schemas.microsoft.com/office/powerpoint/2010/main" val="2868695713"/>
              </p:ext>
            </p:extLst>
          </p:nvPr>
        </p:nvGraphicFramePr>
        <p:xfrm>
          <a:off x="958818" y="3088458"/>
          <a:ext cx="2085192" cy="2595880"/>
        </p:xfrm>
        <a:graphic>
          <a:graphicData uri="http://schemas.openxmlformats.org/drawingml/2006/table">
            <a:tbl>
              <a:tblPr firstRow="1" bandRow="1">
                <a:tableStyleId>{5C22544A-7EE6-4342-B048-85BDC9FD1C3A}</a:tableStyleId>
              </a:tblPr>
              <a:tblGrid>
                <a:gridCol w="962343">
                  <a:extLst>
                    <a:ext uri="{9D8B030D-6E8A-4147-A177-3AD203B41FA5}">
                      <a16:colId xmlns:a16="http://schemas.microsoft.com/office/drawing/2014/main" val="1660922656"/>
                    </a:ext>
                  </a:extLst>
                </a:gridCol>
                <a:gridCol w="1122849">
                  <a:extLst>
                    <a:ext uri="{9D8B030D-6E8A-4147-A177-3AD203B41FA5}">
                      <a16:colId xmlns:a16="http://schemas.microsoft.com/office/drawing/2014/main" val="606596609"/>
                    </a:ext>
                  </a:extLst>
                </a:gridCol>
              </a:tblGrid>
              <a:tr h="370840">
                <a:tc>
                  <a:txBody>
                    <a:bodyPr/>
                    <a:lstStyle/>
                    <a:p>
                      <a:pPr algn="ctr"/>
                      <a:r>
                        <a:rPr lang="en-CN" sz="1800" dirty="0"/>
                        <a:t>文本ID</a:t>
                      </a:r>
                    </a:p>
                  </a:txBody>
                  <a:tcPr anchor="ctr"/>
                </a:tc>
                <a:tc>
                  <a:txBody>
                    <a:bodyPr/>
                    <a:lstStyle/>
                    <a:p>
                      <a:pPr algn="ctr"/>
                      <a:r>
                        <a:rPr lang="en-CN" sz="1800" dirty="0"/>
                        <a:t>Text</a:t>
                      </a:r>
                    </a:p>
                  </a:txBody>
                  <a:tcPr anchor="ctr"/>
                </a:tc>
                <a:extLst>
                  <a:ext uri="{0D108BD9-81ED-4DB2-BD59-A6C34878D82A}">
                    <a16:rowId xmlns:a16="http://schemas.microsoft.com/office/drawing/2014/main" val="3981755535"/>
                  </a:ext>
                </a:extLst>
              </a:tr>
              <a:tr h="370840">
                <a:tc>
                  <a:txBody>
                    <a:bodyPr/>
                    <a:lstStyle/>
                    <a:p>
                      <a:pPr algn="ctr"/>
                      <a:r>
                        <a:rPr lang="en-US" altLang="zh-CN" sz="1800" b="0" i="0" kern="1200" dirty="0">
                          <a:solidFill>
                            <a:schemeClr val="dk1"/>
                          </a:solidFill>
                          <a:effectLst/>
                          <a:latin typeface="+mn-lt"/>
                          <a:ea typeface="Hei" pitchFamily="2" charset="-122"/>
                          <a:cs typeface="+mn-cs"/>
                        </a:rPr>
                        <a:t>1</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1525183852"/>
                  </a:ext>
                </a:extLst>
              </a:tr>
              <a:tr h="370840">
                <a:tc>
                  <a:txBody>
                    <a:bodyPr/>
                    <a:lstStyle/>
                    <a:p>
                      <a:pPr algn="ctr"/>
                      <a:r>
                        <a:rPr lang="en-US" altLang="zh-CN" sz="1800" b="0" i="0" kern="1200" dirty="0">
                          <a:solidFill>
                            <a:schemeClr val="dk1"/>
                          </a:solidFill>
                          <a:effectLst/>
                          <a:latin typeface="+mn-lt"/>
                          <a:ea typeface="Hei" pitchFamily="2" charset="-122"/>
                          <a:cs typeface="+mn-cs"/>
                        </a:rPr>
                        <a:t>2</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878497503"/>
                  </a:ext>
                </a:extLst>
              </a:tr>
              <a:tr h="370840">
                <a:tc>
                  <a:txBody>
                    <a:bodyPr/>
                    <a:lstStyle/>
                    <a:p>
                      <a:pPr algn="ctr"/>
                      <a:r>
                        <a:rPr lang="en-US" altLang="zh-CN" sz="1800" b="0" i="0" kern="1200" dirty="0">
                          <a:solidFill>
                            <a:schemeClr val="dk1"/>
                          </a:solidFill>
                          <a:effectLst/>
                          <a:latin typeface="+mn-lt"/>
                          <a:ea typeface="Hei" pitchFamily="2" charset="-122"/>
                          <a:cs typeface="+mn-cs"/>
                        </a:rPr>
                        <a:t>3</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2764024221"/>
                  </a:ext>
                </a:extLst>
              </a:tr>
              <a:tr h="370840">
                <a:tc>
                  <a:txBody>
                    <a:bodyPr/>
                    <a:lstStyle/>
                    <a:p>
                      <a:pPr algn="ctr"/>
                      <a:r>
                        <a:rPr lang="en-US" altLang="zh-CN" sz="1800" b="0" i="0" dirty="0">
                          <a:ea typeface="Hei" pitchFamily="2" charset="-122"/>
                        </a:rPr>
                        <a:t>4</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1287210815"/>
                  </a:ext>
                </a:extLst>
              </a:tr>
              <a:tr h="370840">
                <a:tc>
                  <a:txBody>
                    <a:bodyPr/>
                    <a:lstStyle/>
                    <a:p>
                      <a:pPr algn="ctr"/>
                      <a:r>
                        <a:rPr lang="en-US" altLang="zh-CN" sz="1800" b="0" i="0" dirty="0">
                          <a:ea typeface="Hei" pitchFamily="2" charset="-122"/>
                        </a:rPr>
                        <a:t>5</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2164834557"/>
                  </a:ext>
                </a:extLst>
              </a:tr>
              <a:tr h="370840">
                <a:tc>
                  <a:txBody>
                    <a:bodyPr/>
                    <a:lstStyle/>
                    <a:p>
                      <a:pPr algn="ctr"/>
                      <a:r>
                        <a:rPr lang="en-US" altLang="zh-CN" sz="1800" b="0" i="0" dirty="0">
                          <a:ea typeface="Hei" pitchFamily="2" charset="-122"/>
                        </a:rPr>
                        <a:t>6</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1861846857"/>
                  </a:ext>
                </a:extLst>
              </a:tr>
            </a:tbl>
          </a:graphicData>
        </a:graphic>
      </p:graphicFrame>
      <p:sp>
        <p:nvSpPr>
          <p:cNvPr id="10" name="Rounded Rectangle 9">
            <a:extLst>
              <a:ext uri="{FF2B5EF4-FFF2-40B4-BE49-F238E27FC236}">
                <a16:creationId xmlns:a16="http://schemas.microsoft.com/office/drawing/2014/main" id="{5E69CB5B-5B83-B2A0-BDC4-99A907B6A505}"/>
              </a:ext>
            </a:extLst>
          </p:cNvPr>
          <p:cNvSpPr/>
          <p:nvPr/>
        </p:nvSpPr>
        <p:spPr>
          <a:xfrm>
            <a:off x="1258176" y="1800404"/>
            <a:ext cx="1486475" cy="712570"/>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Dask</a:t>
            </a:r>
          </a:p>
          <a:p>
            <a:pPr algn="ctr"/>
            <a:r>
              <a:rPr lang="en-CN" dirty="0">
                <a:solidFill>
                  <a:schemeClr val="tx1"/>
                </a:solidFill>
              </a:rPr>
              <a:t>Scheduler</a:t>
            </a:r>
          </a:p>
        </p:txBody>
      </p:sp>
      <p:sp>
        <p:nvSpPr>
          <p:cNvPr id="14" name="Rounded Rectangle 13">
            <a:extLst>
              <a:ext uri="{FF2B5EF4-FFF2-40B4-BE49-F238E27FC236}">
                <a16:creationId xmlns:a16="http://schemas.microsoft.com/office/drawing/2014/main" id="{BCF156D9-E175-F975-3D70-4A9008E8E471}"/>
              </a:ext>
            </a:extLst>
          </p:cNvPr>
          <p:cNvSpPr/>
          <p:nvPr/>
        </p:nvSpPr>
        <p:spPr>
          <a:xfrm>
            <a:off x="6270428" y="1184195"/>
            <a:ext cx="1486475" cy="712570"/>
          </a:xfrm>
          <a:prstGeom prst="round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Dask</a:t>
            </a:r>
          </a:p>
          <a:p>
            <a:pPr algn="ctr"/>
            <a:r>
              <a:rPr lang="en-CN" dirty="0">
                <a:solidFill>
                  <a:schemeClr val="tx1"/>
                </a:solidFill>
              </a:rPr>
              <a:t>Worker</a:t>
            </a:r>
          </a:p>
        </p:txBody>
      </p:sp>
      <p:sp>
        <p:nvSpPr>
          <p:cNvPr id="18" name="Rounded Rectangle 17">
            <a:extLst>
              <a:ext uri="{FF2B5EF4-FFF2-40B4-BE49-F238E27FC236}">
                <a16:creationId xmlns:a16="http://schemas.microsoft.com/office/drawing/2014/main" id="{7D2E08B3-D5D3-71F4-EF3C-67998B955264}"/>
              </a:ext>
            </a:extLst>
          </p:cNvPr>
          <p:cNvSpPr/>
          <p:nvPr/>
        </p:nvSpPr>
        <p:spPr>
          <a:xfrm>
            <a:off x="6270429" y="3329245"/>
            <a:ext cx="1486475" cy="712570"/>
          </a:xfrm>
          <a:prstGeom prst="round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Dask</a:t>
            </a:r>
          </a:p>
          <a:p>
            <a:pPr algn="ctr"/>
            <a:r>
              <a:rPr lang="en-CN" dirty="0">
                <a:solidFill>
                  <a:schemeClr val="tx1"/>
                </a:solidFill>
              </a:rPr>
              <a:t>Worker</a:t>
            </a:r>
          </a:p>
        </p:txBody>
      </p:sp>
      <p:sp>
        <p:nvSpPr>
          <p:cNvPr id="20" name="Rounded Rectangle 19">
            <a:extLst>
              <a:ext uri="{FF2B5EF4-FFF2-40B4-BE49-F238E27FC236}">
                <a16:creationId xmlns:a16="http://schemas.microsoft.com/office/drawing/2014/main" id="{C8E9BD1C-EB99-95F5-F4E3-EC59DA1D5978}"/>
              </a:ext>
            </a:extLst>
          </p:cNvPr>
          <p:cNvSpPr/>
          <p:nvPr/>
        </p:nvSpPr>
        <p:spPr>
          <a:xfrm>
            <a:off x="6270429" y="5650051"/>
            <a:ext cx="1486475" cy="712570"/>
          </a:xfrm>
          <a:prstGeom prst="round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Dask</a:t>
            </a:r>
          </a:p>
          <a:p>
            <a:pPr algn="ctr"/>
            <a:r>
              <a:rPr lang="en-CN" dirty="0">
                <a:solidFill>
                  <a:schemeClr val="tx1"/>
                </a:solidFill>
              </a:rPr>
              <a:t>Worker</a:t>
            </a:r>
          </a:p>
        </p:txBody>
      </p:sp>
      <p:graphicFrame>
        <p:nvGraphicFramePr>
          <p:cNvPr id="23" name="Table 22">
            <a:extLst>
              <a:ext uri="{FF2B5EF4-FFF2-40B4-BE49-F238E27FC236}">
                <a16:creationId xmlns:a16="http://schemas.microsoft.com/office/drawing/2014/main" id="{2F3BD1A8-9AAF-5324-583D-96D882D19E3B}"/>
              </a:ext>
            </a:extLst>
          </p:cNvPr>
          <p:cNvGraphicFramePr>
            <a:graphicFrameLocks noGrp="1"/>
          </p:cNvGraphicFramePr>
          <p:nvPr>
            <p:extLst>
              <p:ext uri="{D42A27DB-BD31-4B8C-83A1-F6EECF244321}">
                <p14:modId xmlns:p14="http://schemas.microsoft.com/office/powerpoint/2010/main" val="1031744432"/>
              </p:ext>
            </p:extLst>
          </p:nvPr>
        </p:nvGraphicFramePr>
        <p:xfrm>
          <a:off x="3997417" y="972270"/>
          <a:ext cx="2085192" cy="1112520"/>
        </p:xfrm>
        <a:graphic>
          <a:graphicData uri="http://schemas.openxmlformats.org/drawingml/2006/table">
            <a:tbl>
              <a:tblPr firstRow="1" bandRow="1">
                <a:tableStyleId>{5C22544A-7EE6-4342-B048-85BDC9FD1C3A}</a:tableStyleId>
              </a:tblPr>
              <a:tblGrid>
                <a:gridCol w="962343">
                  <a:extLst>
                    <a:ext uri="{9D8B030D-6E8A-4147-A177-3AD203B41FA5}">
                      <a16:colId xmlns:a16="http://schemas.microsoft.com/office/drawing/2014/main" val="1660922656"/>
                    </a:ext>
                  </a:extLst>
                </a:gridCol>
                <a:gridCol w="1122849">
                  <a:extLst>
                    <a:ext uri="{9D8B030D-6E8A-4147-A177-3AD203B41FA5}">
                      <a16:colId xmlns:a16="http://schemas.microsoft.com/office/drawing/2014/main" val="606596609"/>
                    </a:ext>
                  </a:extLst>
                </a:gridCol>
              </a:tblGrid>
              <a:tr h="370840">
                <a:tc>
                  <a:txBody>
                    <a:bodyPr/>
                    <a:lstStyle/>
                    <a:p>
                      <a:pPr algn="ctr"/>
                      <a:r>
                        <a:rPr lang="en-CN" sz="1800" dirty="0"/>
                        <a:t>文本ID</a:t>
                      </a:r>
                    </a:p>
                  </a:txBody>
                  <a:tcPr anchor="ctr"/>
                </a:tc>
                <a:tc>
                  <a:txBody>
                    <a:bodyPr/>
                    <a:lstStyle/>
                    <a:p>
                      <a:pPr algn="ctr"/>
                      <a:r>
                        <a:rPr lang="en-CN" sz="1800" dirty="0"/>
                        <a:t>Text</a:t>
                      </a:r>
                    </a:p>
                  </a:txBody>
                  <a:tcPr anchor="ctr"/>
                </a:tc>
                <a:extLst>
                  <a:ext uri="{0D108BD9-81ED-4DB2-BD59-A6C34878D82A}">
                    <a16:rowId xmlns:a16="http://schemas.microsoft.com/office/drawing/2014/main" val="3981755535"/>
                  </a:ext>
                </a:extLst>
              </a:tr>
              <a:tr h="370840">
                <a:tc>
                  <a:txBody>
                    <a:bodyPr/>
                    <a:lstStyle/>
                    <a:p>
                      <a:pPr algn="ctr"/>
                      <a:r>
                        <a:rPr lang="en-US" altLang="zh-CN" sz="1800" b="0" i="0" kern="1200" dirty="0">
                          <a:solidFill>
                            <a:schemeClr val="dk1"/>
                          </a:solidFill>
                          <a:effectLst/>
                          <a:latin typeface="+mn-lt"/>
                          <a:ea typeface="Hei" pitchFamily="2" charset="-122"/>
                          <a:cs typeface="+mn-cs"/>
                        </a:rPr>
                        <a:t>1</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1525183852"/>
                  </a:ext>
                </a:extLst>
              </a:tr>
              <a:tr h="370840">
                <a:tc>
                  <a:txBody>
                    <a:bodyPr/>
                    <a:lstStyle/>
                    <a:p>
                      <a:pPr algn="ctr"/>
                      <a:r>
                        <a:rPr lang="en-US" altLang="zh-CN" sz="1800" b="0" i="0" kern="1200" dirty="0">
                          <a:solidFill>
                            <a:schemeClr val="dk1"/>
                          </a:solidFill>
                          <a:effectLst/>
                          <a:latin typeface="+mn-lt"/>
                          <a:ea typeface="Hei" pitchFamily="2" charset="-122"/>
                          <a:cs typeface="+mn-cs"/>
                        </a:rPr>
                        <a:t>2</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878497503"/>
                  </a:ext>
                </a:extLst>
              </a:tr>
            </a:tbl>
          </a:graphicData>
        </a:graphic>
      </p:graphicFrame>
      <p:graphicFrame>
        <p:nvGraphicFramePr>
          <p:cNvPr id="24" name="Table 23">
            <a:extLst>
              <a:ext uri="{FF2B5EF4-FFF2-40B4-BE49-F238E27FC236}">
                <a16:creationId xmlns:a16="http://schemas.microsoft.com/office/drawing/2014/main" id="{F09BB595-2B5A-5661-3DBD-F9E71A3C7E09}"/>
              </a:ext>
            </a:extLst>
          </p:cNvPr>
          <p:cNvGraphicFramePr>
            <a:graphicFrameLocks noGrp="1"/>
          </p:cNvGraphicFramePr>
          <p:nvPr>
            <p:extLst>
              <p:ext uri="{D42A27DB-BD31-4B8C-83A1-F6EECF244321}">
                <p14:modId xmlns:p14="http://schemas.microsoft.com/office/powerpoint/2010/main" val="518156490"/>
              </p:ext>
            </p:extLst>
          </p:nvPr>
        </p:nvGraphicFramePr>
        <p:xfrm>
          <a:off x="3997417" y="3174123"/>
          <a:ext cx="2085192" cy="1112520"/>
        </p:xfrm>
        <a:graphic>
          <a:graphicData uri="http://schemas.openxmlformats.org/drawingml/2006/table">
            <a:tbl>
              <a:tblPr firstRow="1" bandRow="1">
                <a:tableStyleId>{5C22544A-7EE6-4342-B048-85BDC9FD1C3A}</a:tableStyleId>
              </a:tblPr>
              <a:tblGrid>
                <a:gridCol w="962343">
                  <a:extLst>
                    <a:ext uri="{9D8B030D-6E8A-4147-A177-3AD203B41FA5}">
                      <a16:colId xmlns:a16="http://schemas.microsoft.com/office/drawing/2014/main" val="1660922656"/>
                    </a:ext>
                  </a:extLst>
                </a:gridCol>
                <a:gridCol w="1122849">
                  <a:extLst>
                    <a:ext uri="{9D8B030D-6E8A-4147-A177-3AD203B41FA5}">
                      <a16:colId xmlns:a16="http://schemas.microsoft.com/office/drawing/2014/main" val="606596609"/>
                    </a:ext>
                  </a:extLst>
                </a:gridCol>
              </a:tblGrid>
              <a:tr h="370840">
                <a:tc>
                  <a:txBody>
                    <a:bodyPr/>
                    <a:lstStyle/>
                    <a:p>
                      <a:pPr algn="ctr"/>
                      <a:r>
                        <a:rPr lang="en-CN" sz="1800" dirty="0"/>
                        <a:t>文本ID</a:t>
                      </a:r>
                    </a:p>
                  </a:txBody>
                  <a:tcPr anchor="ctr"/>
                </a:tc>
                <a:tc>
                  <a:txBody>
                    <a:bodyPr/>
                    <a:lstStyle/>
                    <a:p>
                      <a:pPr algn="ctr"/>
                      <a:r>
                        <a:rPr lang="en-CN" sz="1800" dirty="0"/>
                        <a:t>Text</a:t>
                      </a:r>
                    </a:p>
                  </a:txBody>
                  <a:tcPr anchor="ctr"/>
                </a:tc>
                <a:extLst>
                  <a:ext uri="{0D108BD9-81ED-4DB2-BD59-A6C34878D82A}">
                    <a16:rowId xmlns:a16="http://schemas.microsoft.com/office/drawing/2014/main" val="3981755535"/>
                  </a:ext>
                </a:extLst>
              </a:tr>
              <a:tr h="370840">
                <a:tc>
                  <a:txBody>
                    <a:bodyPr/>
                    <a:lstStyle/>
                    <a:p>
                      <a:pPr algn="ctr"/>
                      <a:r>
                        <a:rPr lang="en-US" altLang="zh-CN" sz="1800" b="0" i="0" kern="1200" dirty="0">
                          <a:solidFill>
                            <a:schemeClr val="dk1"/>
                          </a:solidFill>
                          <a:effectLst/>
                          <a:latin typeface="+mn-lt"/>
                          <a:ea typeface="Hei" pitchFamily="2" charset="-122"/>
                          <a:cs typeface="+mn-cs"/>
                        </a:rPr>
                        <a:t>3</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1525183852"/>
                  </a:ext>
                </a:extLst>
              </a:tr>
              <a:tr h="370840">
                <a:tc>
                  <a:txBody>
                    <a:bodyPr/>
                    <a:lstStyle/>
                    <a:p>
                      <a:pPr algn="ctr"/>
                      <a:r>
                        <a:rPr lang="en-US" altLang="zh-CN" sz="1800" b="0" i="0" kern="1200" dirty="0">
                          <a:solidFill>
                            <a:schemeClr val="dk1"/>
                          </a:solidFill>
                          <a:effectLst/>
                          <a:latin typeface="+mn-lt"/>
                          <a:ea typeface="Hei" pitchFamily="2" charset="-122"/>
                          <a:cs typeface="+mn-cs"/>
                        </a:rPr>
                        <a:t>4</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878497503"/>
                  </a:ext>
                </a:extLst>
              </a:tr>
            </a:tbl>
          </a:graphicData>
        </a:graphic>
      </p:graphicFrame>
      <p:graphicFrame>
        <p:nvGraphicFramePr>
          <p:cNvPr id="28" name="Table 27">
            <a:extLst>
              <a:ext uri="{FF2B5EF4-FFF2-40B4-BE49-F238E27FC236}">
                <a16:creationId xmlns:a16="http://schemas.microsoft.com/office/drawing/2014/main" id="{9E304042-F2C5-2FB0-518F-7A6019A74485}"/>
              </a:ext>
            </a:extLst>
          </p:cNvPr>
          <p:cNvGraphicFramePr>
            <a:graphicFrameLocks noGrp="1"/>
          </p:cNvGraphicFramePr>
          <p:nvPr>
            <p:extLst>
              <p:ext uri="{D42A27DB-BD31-4B8C-83A1-F6EECF244321}">
                <p14:modId xmlns:p14="http://schemas.microsoft.com/office/powerpoint/2010/main" val="2299430590"/>
              </p:ext>
            </p:extLst>
          </p:nvPr>
        </p:nvGraphicFramePr>
        <p:xfrm>
          <a:off x="3997417" y="5450076"/>
          <a:ext cx="2085192" cy="1112520"/>
        </p:xfrm>
        <a:graphic>
          <a:graphicData uri="http://schemas.openxmlformats.org/drawingml/2006/table">
            <a:tbl>
              <a:tblPr firstRow="1" bandRow="1">
                <a:tableStyleId>{5C22544A-7EE6-4342-B048-85BDC9FD1C3A}</a:tableStyleId>
              </a:tblPr>
              <a:tblGrid>
                <a:gridCol w="962343">
                  <a:extLst>
                    <a:ext uri="{9D8B030D-6E8A-4147-A177-3AD203B41FA5}">
                      <a16:colId xmlns:a16="http://schemas.microsoft.com/office/drawing/2014/main" val="1660922656"/>
                    </a:ext>
                  </a:extLst>
                </a:gridCol>
                <a:gridCol w="1122849">
                  <a:extLst>
                    <a:ext uri="{9D8B030D-6E8A-4147-A177-3AD203B41FA5}">
                      <a16:colId xmlns:a16="http://schemas.microsoft.com/office/drawing/2014/main" val="606596609"/>
                    </a:ext>
                  </a:extLst>
                </a:gridCol>
              </a:tblGrid>
              <a:tr h="370840">
                <a:tc>
                  <a:txBody>
                    <a:bodyPr/>
                    <a:lstStyle/>
                    <a:p>
                      <a:pPr algn="ctr"/>
                      <a:r>
                        <a:rPr lang="en-CN" sz="1800" dirty="0"/>
                        <a:t>文本ID</a:t>
                      </a:r>
                    </a:p>
                  </a:txBody>
                  <a:tcPr anchor="ctr"/>
                </a:tc>
                <a:tc>
                  <a:txBody>
                    <a:bodyPr/>
                    <a:lstStyle/>
                    <a:p>
                      <a:pPr algn="ctr"/>
                      <a:r>
                        <a:rPr lang="en-CN" sz="1800" dirty="0"/>
                        <a:t>Text</a:t>
                      </a:r>
                    </a:p>
                  </a:txBody>
                  <a:tcPr anchor="ctr"/>
                </a:tc>
                <a:extLst>
                  <a:ext uri="{0D108BD9-81ED-4DB2-BD59-A6C34878D82A}">
                    <a16:rowId xmlns:a16="http://schemas.microsoft.com/office/drawing/2014/main" val="3981755535"/>
                  </a:ext>
                </a:extLst>
              </a:tr>
              <a:tr h="370840">
                <a:tc>
                  <a:txBody>
                    <a:bodyPr/>
                    <a:lstStyle/>
                    <a:p>
                      <a:pPr algn="ctr"/>
                      <a:r>
                        <a:rPr lang="en-US" altLang="zh-CN" sz="1800" b="0" i="0" kern="1200" dirty="0">
                          <a:solidFill>
                            <a:schemeClr val="dk1"/>
                          </a:solidFill>
                          <a:effectLst/>
                          <a:latin typeface="+mn-lt"/>
                          <a:ea typeface="Hei" pitchFamily="2" charset="-122"/>
                          <a:cs typeface="+mn-cs"/>
                        </a:rPr>
                        <a:t>5</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1525183852"/>
                  </a:ext>
                </a:extLst>
              </a:tr>
              <a:tr h="370840">
                <a:tc>
                  <a:txBody>
                    <a:bodyPr/>
                    <a:lstStyle/>
                    <a:p>
                      <a:pPr algn="ctr"/>
                      <a:r>
                        <a:rPr lang="en-US" altLang="zh-CN" sz="1800" b="0" i="0" kern="1200" dirty="0">
                          <a:solidFill>
                            <a:schemeClr val="dk1"/>
                          </a:solidFill>
                          <a:effectLst/>
                          <a:latin typeface="+mn-lt"/>
                          <a:ea typeface="Hei" pitchFamily="2" charset="-122"/>
                          <a:cs typeface="+mn-cs"/>
                        </a:rPr>
                        <a:t>6</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878497503"/>
                  </a:ext>
                </a:extLst>
              </a:tr>
            </a:tbl>
          </a:graphicData>
        </a:graphic>
      </p:graphicFrame>
      <p:cxnSp>
        <p:nvCxnSpPr>
          <p:cNvPr id="32" name="Straight Arrow Connector 31">
            <a:extLst>
              <a:ext uri="{FF2B5EF4-FFF2-40B4-BE49-F238E27FC236}">
                <a16:creationId xmlns:a16="http://schemas.microsoft.com/office/drawing/2014/main" id="{9CDC3099-E200-A6A8-6D9D-D49BB6529272}"/>
              </a:ext>
            </a:extLst>
          </p:cNvPr>
          <p:cNvCxnSpPr>
            <a:stCxn id="10" idx="2"/>
            <a:endCxn id="7" idx="0"/>
          </p:cNvCxnSpPr>
          <p:nvPr/>
        </p:nvCxnSpPr>
        <p:spPr>
          <a:xfrm>
            <a:off x="2001414" y="2512974"/>
            <a:ext cx="0" cy="575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8B190BB-97C5-2BB7-9E0F-881FD4E14580}"/>
              </a:ext>
            </a:extLst>
          </p:cNvPr>
          <p:cNvCxnSpPr>
            <a:cxnSpLocks/>
            <a:stCxn id="7" idx="3"/>
            <a:endCxn id="23" idx="1"/>
          </p:cNvCxnSpPr>
          <p:nvPr/>
        </p:nvCxnSpPr>
        <p:spPr>
          <a:xfrm flipV="1">
            <a:off x="3044010" y="1528530"/>
            <a:ext cx="953407" cy="2857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18EBBC6-1516-D347-712A-288AAD940449}"/>
              </a:ext>
            </a:extLst>
          </p:cNvPr>
          <p:cNvCxnSpPr>
            <a:cxnSpLocks/>
            <a:stCxn id="7" idx="3"/>
            <a:endCxn id="24" idx="1"/>
          </p:cNvCxnSpPr>
          <p:nvPr/>
        </p:nvCxnSpPr>
        <p:spPr>
          <a:xfrm flipV="1">
            <a:off x="3044010" y="3730383"/>
            <a:ext cx="953407" cy="656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94D2DE2-6FD5-56FA-E374-DD5CA7F7A4BF}"/>
              </a:ext>
            </a:extLst>
          </p:cNvPr>
          <p:cNvCxnSpPr>
            <a:cxnSpLocks/>
            <a:stCxn id="7" idx="3"/>
            <a:endCxn id="28" idx="1"/>
          </p:cNvCxnSpPr>
          <p:nvPr/>
        </p:nvCxnSpPr>
        <p:spPr>
          <a:xfrm>
            <a:off x="3044010" y="4386398"/>
            <a:ext cx="953407" cy="1619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1E439EF-B976-1A7A-610B-A36CE13EDAA4}"/>
              </a:ext>
            </a:extLst>
          </p:cNvPr>
          <p:cNvCxnSpPr>
            <a:cxnSpLocks/>
            <a:stCxn id="14" idx="3"/>
            <a:endCxn id="46" idx="0"/>
          </p:cNvCxnSpPr>
          <p:nvPr/>
        </p:nvCxnSpPr>
        <p:spPr>
          <a:xfrm>
            <a:off x="7756903" y="1540480"/>
            <a:ext cx="1669387" cy="1788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a:extLst>
              <a:ext uri="{FF2B5EF4-FFF2-40B4-BE49-F238E27FC236}">
                <a16:creationId xmlns:a16="http://schemas.microsoft.com/office/drawing/2014/main" id="{7ED932EA-9F62-9107-4B83-BF4D6B188812}"/>
              </a:ext>
            </a:extLst>
          </p:cNvPr>
          <p:cNvSpPr/>
          <p:nvPr/>
        </p:nvSpPr>
        <p:spPr>
          <a:xfrm>
            <a:off x="8683052" y="3329245"/>
            <a:ext cx="1486475" cy="712570"/>
          </a:xfrm>
          <a:prstGeom prst="roundRect">
            <a:avLst/>
          </a:prstGeom>
          <a:solidFill>
            <a:schemeClr val="accent3">
              <a:lumMod val="40000"/>
              <a:lumOff val="6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Union</a:t>
            </a:r>
            <a:br>
              <a:rPr lang="en-CN" dirty="0">
                <a:solidFill>
                  <a:schemeClr val="tx1"/>
                </a:solidFill>
              </a:rPr>
            </a:br>
            <a:r>
              <a:rPr lang="en-CN" dirty="0">
                <a:solidFill>
                  <a:schemeClr val="tx1"/>
                </a:solidFill>
              </a:rPr>
              <a:t>Find</a:t>
            </a:r>
          </a:p>
        </p:txBody>
      </p:sp>
      <p:cxnSp>
        <p:nvCxnSpPr>
          <p:cNvPr id="48" name="Straight Arrow Connector 47">
            <a:extLst>
              <a:ext uri="{FF2B5EF4-FFF2-40B4-BE49-F238E27FC236}">
                <a16:creationId xmlns:a16="http://schemas.microsoft.com/office/drawing/2014/main" id="{C98E7D98-E604-43B2-D64A-F7F1CC869C64}"/>
              </a:ext>
            </a:extLst>
          </p:cNvPr>
          <p:cNvCxnSpPr>
            <a:cxnSpLocks/>
            <a:stCxn id="18" idx="3"/>
            <a:endCxn id="46" idx="1"/>
          </p:cNvCxnSpPr>
          <p:nvPr/>
        </p:nvCxnSpPr>
        <p:spPr>
          <a:xfrm>
            <a:off x="7756904" y="3685530"/>
            <a:ext cx="9261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D4A9D4B-269A-EEA1-DF74-57D81B79D1E2}"/>
              </a:ext>
            </a:extLst>
          </p:cNvPr>
          <p:cNvCxnSpPr>
            <a:cxnSpLocks/>
            <a:stCxn id="20" idx="3"/>
            <a:endCxn id="46" idx="2"/>
          </p:cNvCxnSpPr>
          <p:nvPr/>
        </p:nvCxnSpPr>
        <p:spPr>
          <a:xfrm flipV="1">
            <a:off x="7756904" y="4041815"/>
            <a:ext cx="1669386" cy="1964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59BD664-3BCA-3F94-2BA4-68EFE2CFADF4}"/>
              </a:ext>
            </a:extLst>
          </p:cNvPr>
          <p:cNvCxnSpPr>
            <a:cxnSpLocks/>
          </p:cNvCxnSpPr>
          <p:nvPr/>
        </p:nvCxnSpPr>
        <p:spPr>
          <a:xfrm>
            <a:off x="10169527" y="3685530"/>
            <a:ext cx="9261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543BAAD1-2724-1717-D6EF-766C422494A5}"/>
              </a:ext>
            </a:extLst>
          </p:cNvPr>
          <p:cNvSpPr txBox="1"/>
          <p:nvPr/>
        </p:nvSpPr>
        <p:spPr>
          <a:xfrm>
            <a:off x="10802193" y="3500864"/>
            <a:ext cx="1549569" cy="369332"/>
          </a:xfrm>
          <a:prstGeom prst="rect">
            <a:avLst/>
          </a:prstGeom>
          <a:noFill/>
        </p:spPr>
        <p:txBody>
          <a:bodyPr wrap="square">
            <a:spAutoFit/>
          </a:bodyPr>
          <a:lstStyle/>
          <a:p>
            <a:pPr algn="ctr"/>
            <a:r>
              <a:rPr lang="en-CN" dirty="0">
                <a:solidFill>
                  <a:schemeClr val="tx1"/>
                </a:solidFill>
              </a:rPr>
              <a:t>Dedup</a:t>
            </a:r>
          </a:p>
        </p:txBody>
      </p:sp>
      <p:sp>
        <p:nvSpPr>
          <p:cNvPr id="2" name="TextBox 1">
            <a:extLst>
              <a:ext uri="{FF2B5EF4-FFF2-40B4-BE49-F238E27FC236}">
                <a16:creationId xmlns:a16="http://schemas.microsoft.com/office/drawing/2014/main" id="{1EEE9908-187B-FCC4-B1BC-ED71256602C1}"/>
              </a:ext>
            </a:extLst>
          </p:cNvPr>
          <p:cNvSpPr txBox="1"/>
          <p:nvPr/>
        </p:nvSpPr>
        <p:spPr>
          <a:xfrm>
            <a:off x="3363891" y="244068"/>
            <a:ext cx="1918859" cy="461665"/>
          </a:xfrm>
          <a:prstGeom prst="rect">
            <a:avLst/>
          </a:prstGeom>
          <a:noFill/>
        </p:spPr>
        <p:txBody>
          <a:bodyPr wrap="none" rtlCol="0">
            <a:spAutoFit/>
          </a:bodyPr>
          <a:lstStyle/>
          <a:p>
            <a:pPr algn="ctr"/>
            <a:r>
              <a:rPr lang="en-US" sz="2400" dirty="0" err="1"/>
              <a:t>n_partition</a:t>
            </a:r>
            <a:r>
              <a:rPr lang="en-US" sz="2400" dirty="0"/>
              <a:t>=3</a:t>
            </a:r>
            <a:endParaRPr lang="en-CN" sz="2400" dirty="0"/>
          </a:p>
        </p:txBody>
      </p:sp>
    </p:spTree>
    <p:extLst>
      <p:ext uri="{BB962C8B-B14F-4D97-AF65-F5344CB8AC3E}">
        <p14:creationId xmlns:p14="http://schemas.microsoft.com/office/powerpoint/2010/main" val="2415004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449279"/>
            <a:ext cx="10521388" cy="1015200"/>
          </a:xfrm>
        </p:spPr>
        <p:txBody>
          <a:bodyPr/>
          <a:lstStyle/>
          <a:p>
            <a:r>
              <a:rPr lang="en-CN" altLang="zh-CN" dirty="0"/>
              <a:t>Dask</a:t>
            </a:r>
            <a:r>
              <a:rPr lang="zh-CN" altLang="en-CN" dirty="0"/>
              <a:t>实验</a:t>
            </a:r>
            <a:r>
              <a:rPr lang="zh-CN" altLang="en-US" dirty="0"/>
              <a:t>结果</a:t>
            </a:r>
          </a:p>
        </p:txBody>
      </p:sp>
      <p:sp>
        <p:nvSpPr>
          <p:cNvPr id="9" name="内容占位符 2">
            <a:extLst>
              <a:ext uri="{FF2B5EF4-FFF2-40B4-BE49-F238E27FC236}">
                <a16:creationId xmlns:a16="http://schemas.microsoft.com/office/drawing/2014/main" id="{76562370-0D1B-8CF8-1946-B1CC60BD484C}"/>
              </a:ext>
            </a:extLst>
          </p:cNvPr>
          <p:cNvSpPr>
            <a:spLocks noGrp="1"/>
          </p:cNvSpPr>
          <p:nvPr>
            <p:ph sz="half" idx="2"/>
          </p:nvPr>
        </p:nvSpPr>
        <p:spPr>
          <a:xfrm>
            <a:off x="114358" y="1961500"/>
            <a:ext cx="3985865" cy="3866276"/>
          </a:xfrm>
        </p:spPr>
        <p:txBody>
          <a:bodyPr>
            <a:normAutofit/>
          </a:bodyPr>
          <a:lstStyle/>
          <a:p>
            <a:r>
              <a:rPr lang="zh-CN" altLang="en-US" sz="2400" dirty="0">
                <a:solidFill>
                  <a:srgbClr val="191B1F"/>
                </a:solidFill>
                <a:latin typeface="-apple-system"/>
              </a:rPr>
              <a:t>数据集、</a:t>
            </a:r>
            <a:r>
              <a:rPr lang="zh-CN" altLang="en-CN" sz="2400" dirty="0">
                <a:solidFill>
                  <a:srgbClr val="191B1F"/>
                </a:solidFill>
                <a:latin typeface="-apple-system"/>
              </a:rPr>
              <a:t>实验</a:t>
            </a:r>
            <a:r>
              <a:rPr lang="zh-CN" altLang="en-US" sz="2400" dirty="0">
                <a:solidFill>
                  <a:srgbClr val="191B1F"/>
                </a:solidFill>
                <a:latin typeface="-apple-system"/>
              </a:rPr>
              <a:t>设置和硬件配置同</a:t>
            </a:r>
            <a:r>
              <a:rPr lang="en-US" altLang="zh-CN" sz="2400" dirty="0">
                <a:solidFill>
                  <a:srgbClr val="191B1F"/>
                </a:solidFill>
                <a:latin typeface="-apple-system"/>
              </a:rPr>
              <a:t>pandas</a:t>
            </a:r>
            <a:r>
              <a:rPr lang="zh-CN" altLang="en-US" sz="2400" dirty="0">
                <a:solidFill>
                  <a:srgbClr val="191B1F"/>
                </a:solidFill>
                <a:latin typeface="-apple-system"/>
              </a:rPr>
              <a:t>实验。</a:t>
            </a:r>
            <a:endParaRPr lang="en-US" altLang="zh-CN" sz="2400" dirty="0">
              <a:solidFill>
                <a:srgbClr val="191B1F"/>
              </a:solidFill>
              <a:latin typeface="-apple-system"/>
            </a:endParaRPr>
          </a:p>
          <a:p>
            <a:r>
              <a:rPr lang="zh-CN" altLang="en-US" sz="2400" b="0" i="0" dirty="0">
                <a:solidFill>
                  <a:srgbClr val="191B1F"/>
                </a:solidFill>
                <a:effectLst/>
                <a:latin typeface="-apple-system"/>
              </a:rPr>
              <a:t>探究了在</a:t>
            </a:r>
            <a:r>
              <a:rPr lang="en-US" altLang="zh-CN" sz="2400" b="0" i="0" dirty="0" err="1">
                <a:solidFill>
                  <a:srgbClr val="191B1F"/>
                </a:solidFill>
                <a:effectLst/>
                <a:latin typeface="-apple-system"/>
              </a:rPr>
              <a:t>D</a:t>
            </a:r>
            <a:r>
              <a:rPr lang="en-US" altLang="zh-CN" sz="2400" dirty="0" err="1">
                <a:solidFill>
                  <a:srgbClr val="191B1F"/>
                </a:solidFill>
                <a:latin typeface="-apple-system"/>
              </a:rPr>
              <a:t>ask</a:t>
            </a:r>
            <a:r>
              <a:rPr lang="zh-CN" altLang="en-US" sz="2400" dirty="0">
                <a:solidFill>
                  <a:srgbClr val="191B1F"/>
                </a:solidFill>
                <a:latin typeface="-apple-system"/>
              </a:rPr>
              <a:t>的不同</a:t>
            </a:r>
            <a:r>
              <a:rPr lang="en-US" altLang="zh-CN" sz="2400" dirty="0" err="1">
                <a:solidFill>
                  <a:srgbClr val="191B1F"/>
                </a:solidFill>
                <a:latin typeface="-apple-system"/>
              </a:rPr>
              <a:t>n_partition</a:t>
            </a:r>
            <a:r>
              <a:rPr lang="zh-CN" altLang="en-US" sz="2400" dirty="0">
                <a:solidFill>
                  <a:srgbClr val="191B1F"/>
                </a:solidFill>
                <a:latin typeface="-apple-system"/>
              </a:rPr>
              <a:t>的条件下，数据集去重的时间与文本数据集大小的关系。</a:t>
            </a:r>
            <a:endParaRPr lang="en-US" altLang="zh-CN" sz="2400" dirty="0">
              <a:solidFill>
                <a:srgbClr val="191B1F"/>
              </a:solidFill>
              <a:latin typeface="-apple-system"/>
            </a:endParaRPr>
          </a:p>
          <a:p>
            <a:r>
              <a:rPr lang="en-US" altLang="zh-CN" sz="2400" dirty="0" err="1">
                <a:solidFill>
                  <a:srgbClr val="191B1F"/>
                </a:solidFill>
                <a:latin typeface="-apple-system"/>
              </a:rPr>
              <a:t>n_partition</a:t>
            </a:r>
            <a:r>
              <a:rPr lang="zh-CN" altLang="en-US" sz="2400" dirty="0">
                <a:solidFill>
                  <a:srgbClr val="191B1F"/>
                </a:solidFill>
                <a:latin typeface="-apple-system"/>
              </a:rPr>
              <a:t>过大可能会使得通信时间更长，反而耗时更长。</a:t>
            </a:r>
            <a:endParaRPr lang="en-US" altLang="zh-CN" sz="2400" dirty="0">
              <a:solidFill>
                <a:srgbClr val="191B1F"/>
              </a:solidFill>
              <a:latin typeface="-apple-system"/>
            </a:endParaRPr>
          </a:p>
        </p:txBody>
      </p:sp>
      <p:pic>
        <p:nvPicPr>
          <p:cNvPr id="3" name="Picture 2">
            <a:extLst>
              <a:ext uri="{FF2B5EF4-FFF2-40B4-BE49-F238E27FC236}">
                <a16:creationId xmlns:a16="http://schemas.microsoft.com/office/drawing/2014/main" id="{C473801F-54A6-2637-ECA4-4F59648566C4}"/>
              </a:ext>
            </a:extLst>
          </p:cNvPr>
          <p:cNvPicPr>
            <a:picLocks noChangeAspect="1"/>
          </p:cNvPicPr>
          <p:nvPr/>
        </p:nvPicPr>
        <p:blipFill>
          <a:blip r:embed="rId3"/>
          <a:stretch>
            <a:fillRect/>
          </a:stretch>
        </p:blipFill>
        <p:spPr>
          <a:xfrm>
            <a:off x="4100223" y="1543756"/>
            <a:ext cx="7772400" cy="4663440"/>
          </a:xfrm>
          <a:prstGeom prst="rect">
            <a:avLst/>
          </a:prstGeom>
        </p:spPr>
      </p:pic>
    </p:spTree>
    <p:extLst>
      <p:ext uri="{BB962C8B-B14F-4D97-AF65-F5344CB8AC3E}">
        <p14:creationId xmlns:p14="http://schemas.microsoft.com/office/powerpoint/2010/main" val="2997604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3167" y="2022534"/>
            <a:ext cx="10267200" cy="1382400"/>
          </a:xfrm>
        </p:spPr>
        <p:txBody>
          <a:bodyPr/>
          <a:lstStyle/>
          <a:p>
            <a:r>
              <a:rPr lang="en-US" altLang="zh-CN" dirty="0" err="1"/>
              <a:t>Xorbits</a:t>
            </a:r>
            <a:r>
              <a:rPr lang="zh-CN" altLang="en-US" dirty="0"/>
              <a:t>实现去重算法</a:t>
            </a:r>
            <a:endParaRPr lang="en-US" altLang="zh-CN" dirty="0"/>
          </a:p>
        </p:txBody>
      </p:sp>
    </p:spTree>
    <p:extLst>
      <p:ext uri="{BB962C8B-B14F-4D97-AF65-F5344CB8AC3E}">
        <p14:creationId xmlns:p14="http://schemas.microsoft.com/office/powerpoint/2010/main" val="3798190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2"/>
          </p:nvPr>
        </p:nvSpPr>
        <p:spPr>
          <a:xfrm>
            <a:off x="211016" y="1983556"/>
            <a:ext cx="6780627" cy="3277761"/>
          </a:xfrm>
        </p:spPr>
        <p:txBody>
          <a:bodyPr>
            <a:normAutofit/>
          </a:bodyPr>
          <a:lstStyle/>
          <a:p>
            <a:r>
              <a:rPr lang="en-CN" altLang="zh-CN" sz="2400" dirty="0">
                <a:solidFill>
                  <a:srgbClr val="191B1F"/>
                </a:solidFill>
                <a:latin typeface="-apple-system"/>
              </a:rPr>
              <a:t>API</a:t>
            </a:r>
            <a:r>
              <a:rPr lang="zh-CN" altLang="en-CN" sz="2400" dirty="0">
                <a:solidFill>
                  <a:srgbClr val="191B1F"/>
                </a:solidFill>
                <a:latin typeface="-apple-system"/>
              </a:rPr>
              <a:t>更加</a:t>
            </a:r>
            <a:r>
              <a:rPr lang="zh-CN" altLang="en-US" sz="2400" dirty="0">
                <a:solidFill>
                  <a:srgbClr val="191B1F"/>
                </a:solidFill>
                <a:latin typeface="-apple-system"/>
              </a:rPr>
              <a:t>友好，用户只需要更改</a:t>
            </a:r>
            <a:r>
              <a:rPr lang="en-US" altLang="zh-CN" sz="2400" dirty="0">
                <a:solidFill>
                  <a:srgbClr val="191B1F"/>
                </a:solidFill>
                <a:latin typeface="-apple-system"/>
              </a:rPr>
              <a:t>import</a:t>
            </a:r>
            <a:r>
              <a:rPr lang="zh-CN" altLang="en-US" sz="2400" dirty="0">
                <a:solidFill>
                  <a:srgbClr val="191B1F"/>
                </a:solidFill>
                <a:latin typeface="-apple-system"/>
              </a:rPr>
              <a:t>语句。</a:t>
            </a:r>
            <a:endParaRPr lang="en-US" altLang="zh-CN" sz="2400" dirty="0">
              <a:solidFill>
                <a:srgbClr val="191B1F"/>
              </a:solidFill>
              <a:latin typeface="-apple-system"/>
            </a:endParaRPr>
          </a:p>
          <a:p>
            <a:r>
              <a:rPr lang="zh-CN" altLang="en-US" sz="2400" b="0" i="0" dirty="0">
                <a:solidFill>
                  <a:srgbClr val="191B1F"/>
                </a:solidFill>
                <a:effectLst/>
                <a:latin typeface="-apple-system"/>
              </a:rPr>
              <a:t>解决了</a:t>
            </a:r>
            <a:r>
              <a:rPr lang="en-US" altLang="zh-CN" sz="2400" b="0" i="0" dirty="0" err="1">
                <a:solidFill>
                  <a:srgbClr val="191B1F"/>
                </a:solidFill>
                <a:effectLst/>
                <a:latin typeface="-apple-system"/>
              </a:rPr>
              <a:t>Dask</a:t>
            </a:r>
            <a:r>
              <a:rPr lang="zh-CN" altLang="en-US" sz="2400" b="0" i="0" dirty="0">
                <a:solidFill>
                  <a:srgbClr val="191B1F"/>
                </a:solidFill>
                <a:effectLst/>
                <a:latin typeface="-apple-system"/>
              </a:rPr>
              <a:t> </a:t>
            </a:r>
            <a:r>
              <a:rPr lang="en-US" altLang="zh-CN" sz="2400" b="0" i="0" dirty="0">
                <a:solidFill>
                  <a:srgbClr val="191B1F"/>
                </a:solidFill>
                <a:effectLst/>
                <a:latin typeface="-apple-system"/>
              </a:rPr>
              <a:t>OOM</a:t>
            </a:r>
            <a:r>
              <a:rPr lang="zh-CN" altLang="en-US" sz="2400" b="0" i="0" dirty="0">
                <a:solidFill>
                  <a:srgbClr val="191B1F"/>
                </a:solidFill>
                <a:effectLst/>
                <a:latin typeface="-apple-system"/>
              </a:rPr>
              <a:t>的问题。通过</a:t>
            </a:r>
            <a:r>
              <a:rPr lang="en-US" altLang="zh-CN" sz="2400" b="0" i="0" dirty="0">
                <a:solidFill>
                  <a:srgbClr val="191B1F"/>
                </a:solidFill>
                <a:effectLst/>
                <a:latin typeface="-apple-system"/>
              </a:rPr>
              <a:t>Dynamic</a:t>
            </a:r>
            <a:r>
              <a:rPr lang="zh-CN" altLang="en-US" sz="2400" b="0" i="0" dirty="0">
                <a:solidFill>
                  <a:srgbClr val="191B1F"/>
                </a:solidFill>
                <a:effectLst/>
                <a:latin typeface="-apple-system"/>
              </a:rPr>
              <a:t> </a:t>
            </a:r>
            <a:r>
              <a:rPr lang="en-US" altLang="zh-CN" sz="2400" b="0" i="0" dirty="0">
                <a:solidFill>
                  <a:srgbClr val="191B1F"/>
                </a:solidFill>
                <a:effectLst/>
                <a:latin typeface="-apple-system"/>
              </a:rPr>
              <a:t>Tiling</a:t>
            </a:r>
            <a:r>
              <a:rPr lang="zh-CN" altLang="en-US" sz="2400" b="0" i="0" dirty="0">
                <a:solidFill>
                  <a:srgbClr val="191B1F"/>
                </a:solidFill>
                <a:effectLst/>
                <a:latin typeface="-apple-system"/>
              </a:rPr>
              <a:t>先计算一小部分数据，得到整个流程的</a:t>
            </a:r>
            <a:r>
              <a:rPr lang="en-US" altLang="zh-CN" sz="2400" b="0" i="0" dirty="0">
                <a:solidFill>
                  <a:srgbClr val="191B1F"/>
                </a:solidFill>
                <a:effectLst/>
                <a:latin typeface="-apple-system"/>
              </a:rPr>
              <a:t>shape</a:t>
            </a:r>
            <a:r>
              <a:rPr lang="zh-CN" altLang="en-US" sz="2400" b="0" i="0" dirty="0">
                <a:solidFill>
                  <a:srgbClr val="191B1F"/>
                </a:solidFill>
                <a:effectLst/>
                <a:latin typeface="-apple-system"/>
              </a:rPr>
              <a:t>信息，根据信息来划分</a:t>
            </a:r>
            <a:r>
              <a:rPr lang="en-US" altLang="zh-CN" sz="2400" b="0" i="0" dirty="0">
                <a:solidFill>
                  <a:srgbClr val="191B1F"/>
                </a:solidFill>
                <a:effectLst/>
                <a:latin typeface="-apple-system"/>
              </a:rPr>
              <a:t>chunk</a:t>
            </a:r>
            <a:r>
              <a:rPr lang="zh-CN" altLang="en-US" sz="2400" b="0" i="0" dirty="0">
                <a:solidFill>
                  <a:srgbClr val="191B1F"/>
                </a:solidFill>
                <a:effectLst/>
                <a:latin typeface="-apple-system"/>
              </a:rPr>
              <a:t>，再计算全量数据。</a:t>
            </a:r>
            <a:endParaRPr lang="en-US" altLang="zh-CN" sz="2400" b="0" i="0" dirty="0">
              <a:solidFill>
                <a:srgbClr val="191B1F"/>
              </a:solidFill>
              <a:effectLst/>
              <a:latin typeface="-apple-system"/>
            </a:endParaRPr>
          </a:p>
          <a:p>
            <a:r>
              <a:rPr lang="zh-CN" altLang="en-US" sz="2400" dirty="0">
                <a:solidFill>
                  <a:srgbClr val="191B1F"/>
                </a:solidFill>
                <a:latin typeface="-apple-system"/>
              </a:rPr>
              <a:t>优化计算图，通过融合计算图节点，更好的进行调度，分布式性能相比于</a:t>
            </a:r>
            <a:r>
              <a:rPr lang="en-US" altLang="zh-CN" sz="2400" dirty="0" err="1">
                <a:solidFill>
                  <a:srgbClr val="191B1F"/>
                </a:solidFill>
                <a:latin typeface="-apple-system"/>
              </a:rPr>
              <a:t>Dask</a:t>
            </a:r>
            <a:r>
              <a:rPr lang="zh-CN" altLang="en-US" sz="2400" dirty="0">
                <a:solidFill>
                  <a:srgbClr val="191B1F"/>
                </a:solidFill>
                <a:latin typeface="-apple-system"/>
              </a:rPr>
              <a:t>提升很多。</a:t>
            </a:r>
            <a:endParaRPr lang="zh-CN" altLang="en-US" sz="2400" b="0" i="0" dirty="0">
              <a:solidFill>
                <a:srgbClr val="191B1F"/>
              </a:solidFill>
              <a:effectLst/>
              <a:latin typeface="-apple-system"/>
            </a:endParaRPr>
          </a:p>
        </p:txBody>
      </p:sp>
      <p:sp>
        <p:nvSpPr>
          <p:cNvPr id="6" name="标题 5"/>
          <p:cNvSpPr>
            <a:spLocks noGrp="1"/>
          </p:cNvSpPr>
          <p:nvPr>
            <p:ph type="title"/>
          </p:nvPr>
        </p:nvSpPr>
        <p:spPr>
          <a:xfrm>
            <a:off x="835306" y="593424"/>
            <a:ext cx="10521388" cy="1015200"/>
          </a:xfrm>
        </p:spPr>
        <p:txBody>
          <a:bodyPr/>
          <a:lstStyle/>
          <a:p>
            <a:r>
              <a:rPr lang="en-US" altLang="zh-CN" dirty="0" err="1">
                <a:sym typeface="+mn-ea"/>
              </a:rPr>
              <a:t>Xorbits</a:t>
            </a:r>
            <a:r>
              <a:rPr lang="zh-CN" altLang="en-US" dirty="0">
                <a:sym typeface="+mn-ea"/>
              </a:rPr>
              <a:t>相比于</a:t>
            </a:r>
            <a:r>
              <a:rPr lang="en-US" altLang="zh-CN" dirty="0" err="1">
                <a:sym typeface="+mn-ea"/>
              </a:rPr>
              <a:t>Dask</a:t>
            </a:r>
            <a:r>
              <a:rPr lang="zh-CN" altLang="en-US" dirty="0">
                <a:sym typeface="+mn-ea"/>
              </a:rPr>
              <a:t>的优势</a:t>
            </a:r>
            <a:endParaRPr lang="zh-CN" altLang="en-US" dirty="0"/>
          </a:p>
        </p:txBody>
      </p:sp>
      <p:pic>
        <p:nvPicPr>
          <p:cNvPr id="8" name="Picture 4">
            <a:extLst>
              <a:ext uri="{FF2B5EF4-FFF2-40B4-BE49-F238E27FC236}">
                <a16:creationId xmlns:a16="http://schemas.microsoft.com/office/drawing/2014/main" id="{A2F511F1-A630-16CE-984D-32A157E4F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0456" y="399494"/>
            <a:ext cx="4699822" cy="28472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95BBA8DF-A060-454E-92BB-E80228C531C2}"/>
              </a:ext>
            </a:extLst>
          </p:cNvPr>
          <p:cNvPicPr>
            <a:picLocks noChangeAspect="1"/>
          </p:cNvPicPr>
          <p:nvPr/>
        </p:nvPicPr>
        <p:blipFill>
          <a:blip r:embed="rId4"/>
          <a:stretch>
            <a:fillRect/>
          </a:stretch>
        </p:blipFill>
        <p:spPr>
          <a:xfrm>
            <a:off x="7553338" y="3344183"/>
            <a:ext cx="3684184" cy="351381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931824" y="2003196"/>
            <a:ext cx="3985864" cy="536005"/>
          </a:xfrm>
        </p:spPr>
        <p:txBody>
          <a:bodyPr/>
          <a:lstStyle/>
          <a:p>
            <a:r>
              <a:rPr lang="en-US" altLang="zh-CN" dirty="0" err="1"/>
              <a:t>Xorbits</a:t>
            </a:r>
            <a:r>
              <a:rPr lang="en-US" altLang="zh-CN" dirty="0"/>
              <a:t> </a:t>
            </a:r>
            <a:r>
              <a:rPr lang="zh-CN" altLang="en-US" dirty="0"/>
              <a:t>分布式处理的三个步骤：</a:t>
            </a:r>
          </a:p>
        </p:txBody>
      </p:sp>
      <p:sp>
        <p:nvSpPr>
          <p:cNvPr id="3" name="内容占位符 2"/>
          <p:cNvSpPr>
            <a:spLocks noGrp="1"/>
          </p:cNvSpPr>
          <p:nvPr>
            <p:ph sz="half" idx="2"/>
          </p:nvPr>
        </p:nvSpPr>
        <p:spPr>
          <a:xfrm>
            <a:off x="645531" y="2851300"/>
            <a:ext cx="5630036" cy="2934999"/>
          </a:xfrm>
        </p:spPr>
        <p:txBody>
          <a:bodyPr>
            <a:normAutofit/>
          </a:bodyPr>
          <a:lstStyle/>
          <a:p>
            <a:r>
              <a:rPr lang="en-US" altLang="zh-CN" sz="2400" dirty="0">
                <a:solidFill>
                  <a:srgbClr val="191B1F"/>
                </a:solidFill>
                <a:latin typeface="-apple-system"/>
              </a:rPr>
              <a:t>1. </a:t>
            </a:r>
            <a:r>
              <a:rPr lang="zh-CN" altLang="en-US" sz="2400" dirty="0">
                <a:solidFill>
                  <a:srgbClr val="191B1F"/>
                </a:solidFill>
                <a:latin typeface="-apple-system"/>
              </a:rPr>
              <a:t>用户端构建计算图，提交到服务端。</a:t>
            </a:r>
          </a:p>
          <a:p>
            <a:pPr algn="l"/>
            <a:r>
              <a:rPr lang="en-US" altLang="zh-CN" sz="2400" b="0" i="0" dirty="0">
                <a:solidFill>
                  <a:srgbClr val="191B1F"/>
                </a:solidFill>
                <a:effectLst/>
                <a:latin typeface="-apple-system"/>
              </a:rPr>
              <a:t>2. </a:t>
            </a:r>
            <a:r>
              <a:rPr lang="zh-CN" altLang="en-US" sz="2400" b="0" i="0" dirty="0">
                <a:solidFill>
                  <a:srgbClr val="191B1F"/>
                </a:solidFill>
                <a:effectLst/>
                <a:latin typeface="-apple-system"/>
              </a:rPr>
              <a:t>服务端计算图会被处理成多个小的执行单元（在 </a:t>
            </a:r>
            <a:r>
              <a:rPr lang="en-US" altLang="zh-CN" sz="2400" b="0" i="0" dirty="0" err="1">
                <a:solidFill>
                  <a:srgbClr val="191B1F"/>
                </a:solidFill>
                <a:effectLst/>
                <a:latin typeface="-apple-system"/>
              </a:rPr>
              <a:t>Xorbits</a:t>
            </a:r>
            <a:r>
              <a:rPr lang="en-US" altLang="zh-CN" sz="2400" b="0" i="0" dirty="0">
                <a:solidFill>
                  <a:srgbClr val="191B1F"/>
                </a:solidFill>
                <a:effectLst/>
                <a:latin typeface="-apple-system"/>
              </a:rPr>
              <a:t> </a:t>
            </a:r>
            <a:r>
              <a:rPr lang="zh-CN" altLang="en-US" sz="2400" b="0" i="0" dirty="0">
                <a:solidFill>
                  <a:srgbClr val="191B1F"/>
                </a:solidFill>
                <a:effectLst/>
                <a:latin typeface="-apple-system"/>
              </a:rPr>
              <a:t>里称为 </a:t>
            </a:r>
            <a:r>
              <a:rPr lang="en-US" altLang="zh-CN" sz="2400" b="0" i="0" dirty="0">
                <a:solidFill>
                  <a:srgbClr val="191B1F"/>
                </a:solidFill>
                <a:effectLst/>
                <a:latin typeface="-apple-system"/>
              </a:rPr>
              <a:t>chunk</a:t>
            </a:r>
            <a:r>
              <a:rPr lang="zh-CN" altLang="en-US" sz="2400" b="0" i="0" dirty="0">
                <a:solidFill>
                  <a:srgbClr val="191B1F"/>
                </a:solidFill>
                <a:effectLst/>
                <a:latin typeface="-apple-system"/>
              </a:rPr>
              <a:t>）。</a:t>
            </a:r>
          </a:p>
          <a:p>
            <a:pPr algn="l"/>
            <a:r>
              <a:rPr lang="en-US" altLang="zh-CN" sz="2400" b="0" i="0" dirty="0">
                <a:solidFill>
                  <a:srgbClr val="191B1F"/>
                </a:solidFill>
                <a:effectLst/>
                <a:latin typeface="-apple-system"/>
              </a:rPr>
              <a:t>3. </a:t>
            </a:r>
            <a:r>
              <a:rPr lang="zh-CN" altLang="en-US" sz="2400" b="0" i="0" dirty="0">
                <a:solidFill>
                  <a:srgbClr val="191B1F"/>
                </a:solidFill>
                <a:effectLst/>
                <a:latin typeface="-apple-system"/>
              </a:rPr>
              <a:t>调度器将任务分发到 </a:t>
            </a:r>
            <a:r>
              <a:rPr lang="en-US" altLang="zh-CN" sz="2400" b="0" i="0" dirty="0">
                <a:solidFill>
                  <a:srgbClr val="191B1F"/>
                </a:solidFill>
                <a:effectLst/>
                <a:latin typeface="-apple-system"/>
              </a:rPr>
              <a:t>worker </a:t>
            </a:r>
            <a:r>
              <a:rPr lang="zh-CN" altLang="en-US" sz="2400" b="0" i="0" dirty="0">
                <a:solidFill>
                  <a:srgbClr val="191B1F"/>
                </a:solidFill>
                <a:effectLst/>
                <a:latin typeface="-apple-system"/>
              </a:rPr>
              <a:t>执行。</a:t>
            </a:r>
          </a:p>
        </p:txBody>
      </p:sp>
      <p:sp>
        <p:nvSpPr>
          <p:cNvPr id="6" name="标题 5"/>
          <p:cNvSpPr>
            <a:spLocks noGrp="1"/>
          </p:cNvSpPr>
          <p:nvPr>
            <p:ph type="title"/>
          </p:nvPr>
        </p:nvSpPr>
        <p:spPr>
          <a:xfrm>
            <a:off x="835306" y="593424"/>
            <a:ext cx="10521388" cy="1015200"/>
          </a:xfrm>
        </p:spPr>
        <p:txBody>
          <a:bodyPr/>
          <a:lstStyle/>
          <a:p>
            <a:r>
              <a:rPr lang="en-US" altLang="zh-CN" dirty="0" err="1">
                <a:sym typeface="+mn-ea"/>
              </a:rPr>
              <a:t>Xorbits</a:t>
            </a:r>
            <a:r>
              <a:rPr lang="zh-CN" altLang="en-US" dirty="0">
                <a:sym typeface="+mn-ea"/>
              </a:rPr>
              <a:t>分布式原理简介</a:t>
            </a:r>
            <a:endParaRPr lang="zh-CN" altLang="en-US" dirty="0"/>
          </a:p>
        </p:txBody>
      </p:sp>
      <p:pic>
        <p:nvPicPr>
          <p:cNvPr id="5" name="Picture 4">
            <a:extLst>
              <a:ext uri="{FF2B5EF4-FFF2-40B4-BE49-F238E27FC236}">
                <a16:creationId xmlns:a16="http://schemas.microsoft.com/office/drawing/2014/main" id="{1BBA2C1C-9F67-5E42-D535-3230F41C4D3F}"/>
              </a:ext>
            </a:extLst>
          </p:cNvPr>
          <p:cNvPicPr>
            <a:picLocks noChangeAspect="1"/>
          </p:cNvPicPr>
          <p:nvPr/>
        </p:nvPicPr>
        <p:blipFill>
          <a:blip r:embed="rId3"/>
          <a:stretch>
            <a:fillRect/>
          </a:stretch>
        </p:blipFill>
        <p:spPr>
          <a:xfrm>
            <a:off x="9286779" y="198852"/>
            <a:ext cx="2576213" cy="752179"/>
          </a:xfrm>
          <a:prstGeom prst="rect">
            <a:avLst/>
          </a:prstGeom>
        </p:spPr>
      </p:pic>
      <p:pic>
        <p:nvPicPr>
          <p:cNvPr id="7" name="Picture 6">
            <a:extLst>
              <a:ext uri="{FF2B5EF4-FFF2-40B4-BE49-F238E27FC236}">
                <a16:creationId xmlns:a16="http://schemas.microsoft.com/office/drawing/2014/main" id="{162C361D-6BE7-9DD7-8624-9FC92B09A6B4}"/>
              </a:ext>
            </a:extLst>
          </p:cNvPr>
          <p:cNvPicPr>
            <a:picLocks noChangeAspect="1"/>
          </p:cNvPicPr>
          <p:nvPr/>
        </p:nvPicPr>
        <p:blipFill>
          <a:blip r:embed="rId4"/>
          <a:stretch>
            <a:fillRect/>
          </a:stretch>
        </p:blipFill>
        <p:spPr>
          <a:xfrm>
            <a:off x="6652689" y="1608624"/>
            <a:ext cx="5210303" cy="444515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449279"/>
            <a:ext cx="10521388" cy="1015200"/>
          </a:xfrm>
        </p:spPr>
        <p:txBody>
          <a:bodyPr/>
          <a:lstStyle/>
          <a:p>
            <a:r>
              <a:rPr lang="en-CN" altLang="zh-CN" dirty="0"/>
              <a:t>Xorbits</a:t>
            </a:r>
            <a:r>
              <a:rPr lang="zh-CN" altLang="en-CN" dirty="0"/>
              <a:t>实现</a:t>
            </a:r>
            <a:endParaRPr lang="zh-CN" altLang="en-US" dirty="0"/>
          </a:p>
        </p:txBody>
      </p:sp>
      <p:graphicFrame>
        <p:nvGraphicFramePr>
          <p:cNvPr id="7" name="Table 6">
            <a:extLst>
              <a:ext uri="{FF2B5EF4-FFF2-40B4-BE49-F238E27FC236}">
                <a16:creationId xmlns:a16="http://schemas.microsoft.com/office/drawing/2014/main" id="{8D1B9461-DF00-87C6-5A56-A3F5A3A3E53C}"/>
              </a:ext>
            </a:extLst>
          </p:cNvPr>
          <p:cNvGraphicFramePr>
            <a:graphicFrameLocks noGrp="1"/>
          </p:cNvGraphicFramePr>
          <p:nvPr/>
        </p:nvGraphicFramePr>
        <p:xfrm>
          <a:off x="958818" y="3088458"/>
          <a:ext cx="2085192" cy="2595880"/>
        </p:xfrm>
        <a:graphic>
          <a:graphicData uri="http://schemas.openxmlformats.org/drawingml/2006/table">
            <a:tbl>
              <a:tblPr firstRow="1" bandRow="1">
                <a:tableStyleId>{5C22544A-7EE6-4342-B048-85BDC9FD1C3A}</a:tableStyleId>
              </a:tblPr>
              <a:tblGrid>
                <a:gridCol w="962343">
                  <a:extLst>
                    <a:ext uri="{9D8B030D-6E8A-4147-A177-3AD203B41FA5}">
                      <a16:colId xmlns:a16="http://schemas.microsoft.com/office/drawing/2014/main" val="1660922656"/>
                    </a:ext>
                  </a:extLst>
                </a:gridCol>
                <a:gridCol w="1122849">
                  <a:extLst>
                    <a:ext uri="{9D8B030D-6E8A-4147-A177-3AD203B41FA5}">
                      <a16:colId xmlns:a16="http://schemas.microsoft.com/office/drawing/2014/main" val="606596609"/>
                    </a:ext>
                  </a:extLst>
                </a:gridCol>
              </a:tblGrid>
              <a:tr h="370840">
                <a:tc>
                  <a:txBody>
                    <a:bodyPr/>
                    <a:lstStyle/>
                    <a:p>
                      <a:pPr algn="ctr"/>
                      <a:r>
                        <a:rPr lang="en-CN" sz="1800" dirty="0"/>
                        <a:t>文本ID</a:t>
                      </a:r>
                    </a:p>
                  </a:txBody>
                  <a:tcPr anchor="ctr"/>
                </a:tc>
                <a:tc>
                  <a:txBody>
                    <a:bodyPr/>
                    <a:lstStyle/>
                    <a:p>
                      <a:pPr algn="ctr"/>
                      <a:r>
                        <a:rPr lang="en-CN" sz="1800" dirty="0"/>
                        <a:t>Text</a:t>
                      </a:r>
                    </a:p>
                  </a:txBody>
                  <a:tcPr anchor="ctr"/>
                </a:tc>
                <a:extLst>
                  <a:ext uri="{0D108BD9-81ED-4DB2-BD59-A6C34878D82A}">
                    <a16:rowId xmlns:a16="http://schemas.microsoft.com/office/drawing/2014/main" val="3981755535"/>
                  </a:ext>
                </a:extLst>
              </a:tr>
              <a:tr h="370840">
                <a:tc>
                  <a:txBody>
                    <a:bodyPr/>
                    <a:lstStyle/>
                    <a:p>
                      <a:pPr algn="ctr"/>
                      <a:r>
                        <a:rPr lang="en-US" altLang="zh-CN" sz="1800" b="0" i="0" kern="1200" dirty="0">
                          <a:solidFill>
                            <a:schemeClr val="dk1"/>
                          </a:solidFill>
                          <a:effectLst/>
                          <a:latin typeface="+mn-lt"/>
                          <a:ea typeface="Hei" pitchFamily="2" charset="-122"/>
                          <a:cs typeface="+mn-cs"/>
                        </a:rPr>
                        <a:t>0</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1525183852"/>
                  </a:ext>
                </a:extLst>
              </a:tr>
              <a:tr h="370840">
                <a:tc>
                  <a:txBody>
                    <a:bodyPr/>
                    <a:lstStyle/>
                    <a:p>
                      <a:pPr algn="ctr"/>
                      <a:r>
                        <a:rPr lang="en-US" altLang="zh-CN" sz="1800" b="0" i="0" kern="1200" dirty="0">
                          <a:solidFill>
                            <a:schemeClr val="dk1"/>
                          </a:solidFill>
                          <a:effectLst/>
                          <a:latin typeface="+mn-lt"/>
                          <a:ea typeface="Hei" pitchFamily="2" charset="-122"/>
                          <a:cs typeface="+mn-cs"/>
                        </a:rPr>
                        <a:t>1</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878497503"/>
                  </a:ext>
                </a:extLst>
              </a:tr>
              <a:tr h="370840">
                <a:tc>
                  <a:txBody>
                    <a:bodyPr/>
                    <a:lstStyle/>
                    <a:p>
                      <a:pPr algn="ctr"/>
                      <a:r>
                        <a:rPr lang="en-US" altLang="zh-CN" sz="1800" b="0" i="0" kern="1200" dirty="0">
                          <a:solidFill>
                            <a:schemeClr val="dk1"/>
                          </a:solidFill>
                          <a:effectLst/>
                          <a:latin typeface="+mn-lt"/>
                          <a:ea typeface="Hei" pitchFamily="2" charset="-122"/>
                          <a:cs typeface="+mn-cs"/>
                        </a:rPr>
                        <a:t>2</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2764024221"/>
                  </a:ext>
                </a:extLst>
              </a:tr>
              <a:tr h="370840">
                <a:tc>
                  <a:txBody>
                    <a:bodyPr/>
                    <a:lstStyle/>
                    <a:p>
                      <a:pPr algn="ctr"/>
                      <a:r>
                        <a:rPr lang="en-US" altLang="zh-CN" sz="1800" b="0" i="0" dirty="0">
                          <a:ea typeface="Hei" pitchFamily="2" charset="-122"/>
                        </a:rPr>
                        <a:t>3</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1287210815"/>
                  </a:ext>
                </a:extLst>
              </a:tr>
              <a:tr h="370840">
                <a:tc>
                  <a:txBody>
                    <a:bodyPr/>
                    <a:lstStyle/>
                    <a:p>
                      <a:pPr algn="ctr"/>
                      <a:r>
                        <a:rPr lang="en-US" altLang="zh-CN" sz="1800" b="0" i="0" dirty="0">
                          <a:ea typeface="Hei" pitchFamily="2" charset="-122"/>
                        </a:rPr>
                        <a:t>4</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2164834557"/>
                  </a:ext>
                </a:extLst>
              </a:tr>
              <a:tr h="370840">
                <a:tc>
                  <a:txBody>
                    <a:bodyPr/>
                    <a:lstStyle/>
                    <a:p>
                      <a:pPr algn="ctr"/>
                      <a:r>
                        <a:rPr lang="en-US" altLang="zh-CN" sz="1800" b="0" i="0" dirty="0">
                          <a:ea typeface="Hei" pitchFamily="2" charset="-122"/>
                        </a:rPr>
                        <a:t>5</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1861846857"/>
                  </a:ext>
                </a:extLst>
              </a:tr>
            </a:tbl>
          </a:graphicData>
        </a:graphic>
      </p:graphicFrame>
      <p:sp>
        <p:nvSpPr>
          <p:cNvPr id="10" name="Rounded Rectangle 9">
            <a:extLst>
              <a:ext uri="{FF2B5EF4-FFF2-40B4-BE49-F238E27FC236}">
                <a16:creationId xmlns:a16="http://schemas.microsoft.com/office/drawing/2014/main" id="{5E69CB5B-5B83-B2A0-BDC4-99A907B6A505}"/>
              </a:ext>
            </a:extLst>
          </p:cNvPr>
          <p:cNvSpPr/>
          <p:nvPr/>
        </p:nvSpPr>
        <p:spPr>
          <a:xfrm>
            <a:off x="1258176" y="1800404"/>
            <a:ext cx="1486475" cy="712570"/>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Xorbits</a:t>
            </a:r>
          </a:p>
          <a:p>
            <a:pPr algn="ctr"/>
            <a:r>
              <a:rPr lang="en-CN" dirty="0">
                <a:solidFill>
                  <a:schemeClr val="tx1"/>
                </a:solidFill>
              </a:rPr>
              <a:t>Supervisor</a:t>
            </a:r>
          </a:p>
        </p:txBody>
      </p:sp>
      <p:sp>
        <p:nvSpPr>
          <p:cNvPr id="14" name="Rounded Rectangle 13">
            <a:extLst>
              <a:ext uri="{FF2B5EF4-FFF2-40B4-BE49-F238E27FC236}">
                <a16:creationId xmlns:a16="http://schemas.microsoft.com/office/drawing/2014/main" id="{BCF156D9-E175-F975-3D70-4A9008E8E471}"/>
              </a:ext>
            </a:extLst>
          </p:cNvPr>
          <p:cNvSpPr/>
          <p:nvPr/>
        </p:nvSpPr>
        <p:spPr>
          <a:xfrm>
            <a:off x="6270428" y="1184195"/>
            <a:ext cx="1486475" cy="712570"/>
          </a:xfrm>
          <a:prstGeom prst="round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Xorbits</a:t>
            </a:r>
          </a:p>
          <a:p>
            <a:pPr algn="ctr"/>
            <a:r>
              <a:rPr lang="en-CN" dirty="0">
                <a:solidFill>
                  <a:schemeClr val="tx1"/>
                </a:solidFill>
              </a:rPr>
              <a:t>Worker</a:t>
            </a:r>
          </a:p>
        </p:txBody>
      </p:sp>
      <p:sp>
        <p:nvSpPr>
          <p:cNvPr id="18" name="Rounded Rectangle 17">
            <a:extLst>
              <a:ext uri="{FF2B5EF4-FFF2-40B4-BE49-F238E27FC236}">
                <a16:creationId xmlns:a16="http://schemas.microsoft.com/office/drawing/2014/main" id="{7D2E08B3-D5D3-71F4-EF3C-67998B955264}"/>
              </a:ext>
            </a:extLst>
          </p:cNvPr>
          <p:cNvSpPr/>
          <p:nvPr/>
        </p:nvSpPr>
        <p:spPr>
          <a:xfrm>
            <a:off x="6270429" y="3329245"/>
            <a:ext cx="1486475" cy="712570"/>
          </a:xfrm>
          <a:prstGeom prst="round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Xorbits</a:t>
            </a:r>
          </a:p>
          <a:p>
            <a:pPr algn="ctr"/>
            <a:r>
              <a:rPr lang="en-CN" dirty="0">
                <a:solidFill>
                  <a:schemeClr val="tx1"/>
                </a:solidFill>
              </a:rPr>
              <a:t>Worker</a:t>
            </a:r>
          </a:p>
        </p:txBody>
      </p:sp>
      <p:sp>
        <p:nvSpPr>
          <p:cNvPr id="20" name="Rounded Rectangle 19">
            <a:extLst>
              <a:ext uri="{FF2B5EF4-FFF2-40B4-BE49-F238E27FC236}">
                <a16:creationId xmlns:a16="http://schemas.microsoft.com/office/drawing/2014/main" id="{C8E9BD1C-EB99-95F5-F4E3-EC59DA1D5978}"/>
              </a:ext>
            </a:extLst>
          </p:cNvPr>
          <p:cNvSpPr/>
          <p:nvPr/>
        </p:nvSpPr>
        <p:spPr>
          <a:xfrm>
            <a:off x="6270429" y="5650051"/>
            <a:ext cx="1486475" cy="712570"/>
          </a:xfrm>
          <a:prstGeom prst="round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Xorbits</a:t>
            </a:r>
          </a:p>
          <a:p>
            <a:pPr algn="ctr"/>
            <a:r>
              <a:rPr lang="en-CN" dirty="0">
                <a:solidFill>
                  <a:schemeClr val="tx1"/>
                </a:solidFill>
              </a:rPr>
              <a:t>Worker</a:t>
            </a:r>
          </a:p>
        </p:txBody>
      </p:sp>
      <p:graphicFrame>
        <p:nvGraphicFramePr>
          <p:cNvPr id="23" name="Table 22">
            <a:extLst>
              <a:ext uri="{FF2B5EF4-FFF2-40B4-BE49-F238E27FC236}">
                <a16:creationId xmlns:a16="http://schemas.microsoft.com/office/drawing/2014/main" id="{2F3BD1A8-9AAF-5324-583D-96D882D19E3B}"/>
              </a:ext>
            </a:extLst>
          </p:cNvPr>
          <p:cNvGraphicFramePr>
            <a:graphicFrameLocks noGrp="1"/>
          </p:cNvGraphicFramePr>
          <p:nvPr/>
        </p:nvGraphicFramePr>
        <p:xfrm>
          <a:off x="3997417" y="972270"/>
          <a:ext cx="2085192" cy="1112520"/>
        </p:xfrm>
        <a:graphic>
          <a:graphicData uri="http://schemas.openxmlformats.org/drawingml/2006/table">
            <a:tbl>
              <a:tblPr firstRow="1" bandRow="1">
                <a:tableStyleId>{5C22544A-7EE6-4342-B048-85BDC9FD1C3A}</a:tableStyleId>
              </a:tblPr>
              <a:tblGrid>
                <a:gridCol w="962343">
                  <a:extLst>
                    <a:ext uri="{9D8B030D-6E8A-4147-A177-3AD203B41FA5}">
                      <a16:colId xmlns:a16="http://schemas.microsoft.com/office/drawing/2014/main" val="1660922656"/>
                    </a:ext>
                  </a:extLst>
                </a:gridCol>
                <a:gridCol w="1122849">
                  <a:extLst>
                    <a:ext uri="{9D8B030D-6E8A-4147-A177-3AD203B41FA5}">
                      <a16:colId xmlns:a16="http://schemas.microsoft.com/office/drawing/2014/main" val="606596609"/>
                    </a:ext>
                  </a:extLst>
                </a:gridCol>
              </a:tblGrid>
              <a:tr h="370840">
                <a:tc>
                  <a:txBody>
                    <a:bodyPr/>
                    <a:lstStyle/>
                    <a:p>
                      <a:pPr algn="ctr"/>
                      <a:r>
                        <a:rPr lang="en-CN" sz="1800" dirty="0"/>
                        <a:t>文本ID</a:t>
                      </a:r>
                    </a:p>
                  </a:txBody>
                  <a:tcPr anchor="ctr"/>
                </a:tc>
                <a:tc>
                  <a:txBody>
                    <a:bodyPr/>
                    <a:lstStyle/>
                    <a:p>
                      <a:pPr algn="ctr"/>
                      <a:r>
                        <a:rPr lang="en-CN" sz="1800" dirty="0"/>
                        <a:t>Text</a:t>
                      </a:r>
                    </a:p>
                  </a:txBody>
                  <a:tcPr anchor="ctr"/>
                </a:tc>
                <a:extLst>
                  <a:ext uri="{0D108BD9-81ED-4DB2-BD59-A6C34878D82A}">
                    <a16:rowId xmlns:a16="http://schemas.microsoft.com/office/drawing/2014/main" val="3981755535"/>
                  </a:ext>
                </a:extLst>
              </a:tr>
              <a:tr h="370840">
                <a:tc>
                  <a:txBody>
                    <a:bodyPr/>
                    <a:lstStyle/>
                    <a:p>
                      <a:pPr algn="ctr"/>
                      <a:r>
                        <a:rPr lang="en-US" altLang="zh-CN" sz="1800" b="0" i="0" kern="1200" dirty="0">
                          <a:solidFill>
                            <a:schemeClr val="dk1"/>
                          </a:solidFill>
                          <a:effectLst/>
                          <a:latin typeface="+mn-lt"/>
                          <a:ea typeface="Hei" pitchFamily="2" charset="-122"/>
                          <a:cs typeface="+mn-cs"/>
                        </a:rPr>
                        <a:t>0</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1525183852"/>
                  </a:ext>
                </a:extLst>
              </a:tr>
              <a:tr h="370840">
                <a:tc>
                  <a:txBody>
                    <a:bodyPr/>
                    <a:lstStyle/>
                    <a:p>
                      <a:pPr algn="ctr"/>
                      <a:r>
                        <a:rPr lang="en-US" altLang="zh-CN" sz="1800" b="0" i="0" kern="1200" dirty="0">
                          <a:solidFill>
                            <a:schemeClr val="dk1"/>
                          </a:solidFill>
                          <a:effectLst/>
                          <a:latin typeface="+mn-lt"/>
                          <a:ea typeface="Hei" pitchFamily="2" charset="-122"/>
                          <a:cs typeface="+mn-cs"/>
                        </a:rPr>
                        <a:t>1</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878497503"/>
                  </a:ext>
                </a:extLst>
              </a:tr>
            </a:tbl>
          </a:graphicData>
        </a:graphic>
      </p:graphicFrame>
      <p:graphicFrame>
        <p:nvGraphicFramePr>
          <p:cNvPr id="24" name="Table 23">
            <a:extLst>
              <a:ext uri="{FF2B5EF4-FFF2-40B4-BE49-F238E27FC236}">
                <a16:creationId xmlns:a16="http://schemas.microsoft.com/office/drawing/2014/main" id="{F09BB595-2B5A-5661-3DBD-F9E71A3C7E09}"/>
              </a:ext>
            </a:extLst>
          </p:cNvPr>
          <p:cNvGraphicFramePr>
            <a:graphicFrameLocks noGrp="1"/>
          </p:cNvGraphicFramePr>
          <p:nvPr/>
        </p:nvGraphicFramePr>
        <p:xfrm>
          <a:off x="3997417" y="3174123"/>
          <a:ext cx="2085192" cy="1112520"/>
        </p:xfrm>
        <a:graphic>
          <a:graphicData uri="http://schemas.openxmlformats.org/drawingml/2006/table">
            <a:tbl>
              <a:tblPr firstRow="1" bandRow="1">
                <a:tableStyleId>{5C22544A-7EE6-4342-B048-85BDC9FD1C3A}</a:tableStyleId>
              </a:tblPr>
              <a:tblGrid>
                <a:gridCol w="962343">
                  <a:extLst>
                    <a:ext uri="{9D8B030D-6E8A-4147-A177-3AD203B41FA5}">
                      <a16:colId xmlns:a16="http://schemas.microsoft.com/office/drawing/2014/main" val="1660922656"/>
                    </a:ext>
                  </a:extLst>
                </a:gridCol>
                <a:gridCol w="1122849">
                  <a:extLst>
                    <a:ext uri="{9D8B030D-6E8A-4147-A177-3AD203B41FA5}">
                      <a16:colId xmlns:a16="http://schemas.microsoft.com/office/drawing/2014/main" val="606596609"/>
                    </a:ext>
                  </a:extLst>
                </a:gridCol>
              </a:tblGrid>
              <a:tr h="370840">
                <a:tc>
                  <a:txBody>
                    <a:bodyPr/>
                    <a:lstStyle/>
                    <a:p>
                      <a:pPr algn="ctr"/>
                      <a:r>
                        <a:rPr lang="en-CN" sz="1800" dirty="0"/>
                        <a:t>文本ID</a:t>
                      </a:r>
                    </a:p>
                  </a:txBody>
                  <a:tcPr anchor="ctr"/>
                </a:tc>
                <a:tc>
                  <a:txBody>
                    <a:bodyPr/>
                    <a:lstStyle/>
                    <a:p>
                      <a:pPr algn="ctr"/>
                      <a:r>
                        <a:rPr lang="en-CN" sz="1800" dirty="0"/>
                        <a:t>Text</a:t>
                      </a:r>
                    </a:p>
                  </a:txBody>
                  <a:tcPr anchor="ctr"/>
                </a:tc>
                <a:extLst>
                  <a:ext uri="{0D108BD9-81ED-4DB2-BD59-A6C34878D82A}">
                    <a16:rowId xmlns:a16="http://schemas.microsoft.com/office/drawing/2014/main" val="3981755535"/>
                  </a:ext>
                </a:extLst>
              </a:tr>
              <a:tr h="370840">
                <a:tc>
                  <a:txBody>
                    <a:bodyPr/>
                    <a:lstStyle/>
                    <a:p>
                      <a:pPr algn="ctr"/>
                      <a:r>
                        <a:rPr lang="en-US" altLang="zh-CN" sz="1800" b="0" i="0" kern="1200" dirty="0">
                          <a:solidFill>
                            <a:schemeClr val="dk1"/>
                          </a:solidFill>
                          <a:effectLst/>
                          <a:latin typeface="+mn-lt"/>
                          <a:ea typeface="Hei" pitchFamily="2" charset="-122"/>
                          <a:cs typeface="+mn-cs"/>
                        </a:rPr>
                        <a:t>2</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1525183852"/>
                  </a:ext>
                </a:extLst>
              </a:tr>
              <a:tr h="370840">
                <a:tc>
                  <a:txBody>
                    <a:bodyPr/>
                    <a:lstStyle/>
                    <a:p>
                      <a:pPr algn="ctr"/>
                      <a:r>
                        <a:rPr lang="en-US" altLang="zh-CN" sz="1800" b="0" i="0" kern="1200" dirty="0">
                          <a:solidFill>
                            <a:schemeClr val="dk1"/>
                          </a:solidFill>
                          <a:effectLst/>
                          <a:latin typeface="+mn-lt"/>
                          <a:ea typeface="Hei" pitchFamily="2" charset="-122"/>
                          <a:cs typeface="+mn-cs"/>
                        </a:rPr>
                        <a:t>3</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878497503"/>
                  </a:ext>
                </a:extLst>
              </a:tr>
            </a:tbl>
          </a:graphicData>
        </a:graphic>
      </p:graphicFrame>
      <p:graphicFrame>
        <p:nvGraphicFramePr>
          <p:cNvPr id="28" name="Table 27">
            <a:extLst>
              <a:ext uri="{FF2B5EF4-FFF2-40B4-BE49-F238E27FC236}">
                <a16:creationId xmlns:a16="http://schemas.microsoft.com/office/drawing/2014/main" id="{9E304042-F2C5-2FB0-518F-7A6019A74485}"/>
              </a:ext>
            </a:extLst>
          </p:cNvPr>
          <p:cNvGraphicFramePr>
            <a:graphicFrameLocks noGrp="1"/>
          </p:cNvGraphicFramePr>
          <p:nvPr/>
        </p:nvGraphicFramePr>
        <p:xfrm>
          <a:off x="3997417" y="5450076"/>
          <a:ext cx="2085192" cy="1112520"/>
        </p:xfrm>
        <a:graphic>
          <a:graphicData uri="http://schemas.openxmlformats.org/drawingml/2006/table">
            <a:tbl>
              <a:tblPr firstRow="1" bandRow="1">
                <a:tableStyleId>{5C22544A-7EE6-4342-B048-85BDC9FD1C3A}</a:tableStyleId>
              </a:tblPr>
              <a:tblGrid>
                <a:gridCol w="962343">
                  <a:extLst>
                    <a:ext uri="{9D8B030D-6E8A-4147-A177-3AD203B41FA5}">
                      <a16:colId xmlns:a16="http://schemas.microsoft.com/office/drawing/2014/main" val="1660922656"/>
                    </a:ext>
                  </a:extLst>
                </a:gridCol>
                <a:gridCol w="1122849">
                  <a:extLst>
                    <a:ext uri="{9D8B030D-6E8A-4147-A177-3AD203B41FA5}">
                      <a16:colId xmlns:a16="http://schemas.microsoft.com/office/drawing/2014/main" val="606596609"/>
                    </a:ext>
                  </a:extLst>
                </a:gridCol>
              </a:tblGrid>
              <a:tr h="370840">
                <a:tc>
                  <a:txBody>
                    <a:bodyPr/>
                    <a:lstStyle/>
                    <a:p>
                      <a:pPr algn="ctr"/>
                      <a:r>
                        <a:rPr lang="en-CN" sz="1800" dirty="0"/>
                        <a:t>文本ID</a:t>
                      </a:r>
                    </a:p>
                  </a:txBody>
                  <a:tcPr anchor="ctr"/>
                </a:tc>
                <a:tc>
                  <a:txBody>
                    <a:bodyPr/>
                    <a:lstStyle/>
                    <a:p>
                      <a:pPr algn="ctr"/>
                      <a:r>
                        <a:rPr lang="en-CN" sz="1800" dirty="0"/>
                        <a:t>Text</a:t>
                      </a:r>
                    </a:p>
                  </a:txBody>
                  <a:tcPr anchor="ctr"/>
                </a:tc>
                <a:extLst>
                  <a:ext uri="{0D108BD9-81ED-4DB2-BD59-A6C34878D82A}">
                    <a16:rowId xmlns:a16="http://schemas.microsoft.com/office/drawing/2014/main" val="3981755535"/>
                  </a:ext>
                </a:extLst>
              </a:tr>
              <a:tr h="370840">
                <a:tc>
                  <a:txBody>
                    <a:bodyPr/>
                    <a:lstStyle/>
                    <a:p>
                      <a:pPr algn="ctr"/>
                      <a:r>
                        <a:rPr lang="en-US" altLang="zh-CN" sz="1800" b="0" i="0" kern="1200" dirty="0">
                          <a:solidFill>
                            <a:schemeClr val="dk1"/>
                          </a:solidFill>
                          <a:effectLst/>
                          <a:latin typeface="+mn-lt"/>
                          <a:ea typeface="Hei" pitchFamily="2" charset="-122"/>
                          <a:cs typeface="+mn-cs"/>
                        </a:rPr>
                        <a:t>4</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1525183852"/>
                  </a:ext>
                </a:extLst>
              </a:tr>
              <a:tr h="370840">
                <a:tc>
                  <a:txBody>
                    <a:bodyPr/>
                    <a:lstStyle/>
                    <a:p>
                      <a:pPr algn="ctr"/>
                      <a:r>
                        <a:rPr lang="en-US" altLang="zh-CN" sz="1800" b="0" i="0" kern="1200" dirty="0">
                          <a:solidFill>
                            <a:schemeClr val="dk1"/>
                          </a:solidFill>
                          <a:effectLst/>
                          <a:latin typeface="+mn-lt"/>
                          <a:ea typeface="Hei" pitchFamily="2" charset="-122"/>
                          <a:cs typeface="+mn-cs"/>
                        </a:rPr>
                        <a:t>5</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878497503"/>
                  </a:ext>
                </a:extLst>
              </a:tr>
            </a:tbl>
          </a:graphicData>
        </a:graphic>
      </p:graphicFrame>
      <p:cxnSp>
        <p:nvCxnSpPr>
          <p:cNvPr id="32" name="Straight Arrow Connector 31">
            <a:extLst>
              <a:ext uri="{FF2B5EF4-FFF2-40B4-BE49-F238E27FC236}">
                <a16:creationId xmlns:a16="http://schemas.microsoft.com/office/drawing/2014/main" id="{9CDC3099-E200-A6A8-6D9D-D49BB6529272}"/>
              </a:ext>
            </a:extLst>
          </p:cNvPr>
          <p:cNvCxnSpPr>
            <a:stCxn id="10" idx="2"/>
            <a:endCxn id="7" idx="0"/>
          </p:cNvCxnSpPr>
          <p:nvPr/>
        </p:nvCxnSpPr>
        <p:spPr>
          <a:xfrm>
            <a:off x="2001414" y="2512974"/>
            <a:ext cx="0" cy="575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8B190BB-97C5-2BB7-9E0F-881FD4E14580}"/>
              </a:ext>
            </a:extLst>
          </p:cNvPr>
          <p:cNvCxnSpPr>
            <a:cxnSpLocks/>
            <a:stCxn id="7" idx="3"/>
            <a:endCxn id="23" idx="1"/>
          </p:cNvCxnSpPr>
          <p:nvPr/>
        </p:nvCxnSpPr>
        <p:spPr>
          <a:xfrm flipV="1">
            <a:off x="3044010" y="1528530"/>
            <a:ext cx="953407" cy="2857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18EBBC6-1516-D347-712A-288AAD940449}"/>
              </a:ext>
            </a:extLst>
          </p:cNvPr>
          <p:cNvCxnSpPr>
            <a:cxnSpLocks/>
            <a:stCxn id="7" idx="3"/>
            <a:endCxn id="24" idx="1"/>
          </p:cNvCxnSpPr>
          <p:nvPr/>
        </p:nvCxnSpPr>
        <p:spPr>
          <a:xfrm flipV="1">
            <a:off x="3044010" y="3730383"/>
            <a:ext cx="953407" cy="656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94D2DE2-6FD5-56FA-E374-DD5CA7F7A4BF}"/>
              </a:ext>
            </a:extLst>
          </p:cNvPr>
          <p:cNvCxnSpPr>
            <a:cxnSpLocks/>
            <a:stCxn id="7" idx="3"/>
            <a:endCxn id="28" idx="1"/>
          </p:cNvCxnSpPr>
          <p:nvPr/>
        </p:nvCxnSpPr>
        <p:spPr>
          <a:xfrm>
            <a:off x="3044010" y="4386398"/>
            <a:ext cx="953407" cy="1619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a:extLst>
              <a:ext uri="{FF2B5EF4-FFF2-40B4-BE49-F238E27FC236}">
                <a16:creationId xmlns:a16="http://schemas.microsoft.com/office/drawing/2014/main" id="{7ED932EA-9F62-9107-4B83-BF4D6B188812}"/>
              </a:ext>
            </a:extLst>
          </p:cNvPr>
          <p:cNvSpPr/>
          <p:nvPr/>
        </p:nvSpPr>
        <p:spPr>
          <a:xfrm>
            <a:off x="8704111" y="3329245"/>
            <a:ext cx="1486475" cy="712570"/>
          </a:xfrm>
          <a:prstGeom prst="roundRect">
            <a:avLst/>
          </a:prstGeom>
          <a:solidFill>
            <a:schemeClr val="accent3">
              <a:lumMod val="40000"/>
              <a:lumOff val="6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Union</a:t>
            </a:r>
            <a:br>
              <a:rPr lang="en-CN" dirty="0">
                <a:solidFill>
                  <a:schemeClr val="tx1"/>
                </a:solidFill>
              </a:rPr>
            </a:br>
            <a:r>
              <a:rPr lang="en-CN" dirty="0">
                <a:solidFill>
                  <a:schemeClr val="tx1"/>
                </a:solidFill>
              </a:rPr>
              <a:t>Find</a:t>
            </a:r>
          </a:p>
        </p:txBody>
      </p:sp>
      <p:cxnSp>
        <p:nvCxnSpPr>
          <p:cNvPr id="62" name="Straight Arrow Connector 61">
            <a:extLst>
              <a:ext uri="{FF2B5EF4-FFF2-40B4-BE49-F238E27FC236}">
                <a16:creationId xmlns:a16="http://schemas.microsoft.com/office/drawing/2014/main" id="{159BD664-3BCA-3F94-2BA4-68EFE2CFADF4}"/>
              </a:ext>
            </a:extLst>
          </p:cNvPr>
          <p:cNvCxnSpPr>
            <a:cxnSpLocks/>
          </p:cNvCxnSpPr>
          <p:nvPr/>
        </p:nvCxnSpPr>
        <p:spPr>
          <a:xfrm>
            <a:off x="10211645" y="3685530"/>
            <a:ext cx="9261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543BAAD1-2724-1717-D6EF-766C422494A5}"/>
              </a:ext>
            </a:extLst>
          </p:cNvPr>
          <p:cNvSpPr txBox="1"/>
          <p:nvPr/>
        </p:nvSpPr>
        <p:spPr>
          <a:xfrm>
            <a:off x="10844311" y="3500864"/>
            <a:ext cx="1549569" cy="369332"/>
          </a:xfrm>
          <a:prstGeom prst="rect">
            <a:avLst/>
          </a:prstGeom>
          <a:noFill/>
        </p:spPr>
        <p:txBody>
          <a:bodyPr wrap="square">
            <a:spAutoFit/>
          </a:bodyPr>
          <a:lstStyle/>
          <a:p>
            <a:pPr algn="ctr"/>
            <a:r>
              <a:rPr lang="en-CN" dirty="0">
                <a:solidFill>
                  <a:schemeClr val="tx1"/>
                </a:solidFill>
              </a:rPr>
              <a:t>Dedup</a:t>
            </a:r>
          </a:p>
        </p:txBody>
      </p:sp>
      <p:sp>
        <p:nvSpPr>
          <p:cNvPr id="3" name="TextBox 2">
            <a:extLst>
              <a:ext uri="{FF2B5EF4-FFF2-40B4-BE49-F238E27FC236}">
                <a16:creationId xmlns:a16="http://schemas.microsoft.com/office/drawing/2014/main" id="{D5EC699B-2BB9-E031-9EB4-1F6C142BE7E4}"/>
              </a:ext>
            </a:extLst>
          </p:cNvPr>
          <p:cNvSpPr txBox="1"/>
          <p:nvPr/>
        </p:nvSpPr>
        <p:spPr>
          <a:xfrm>
            <a:off x="8865986" y="2682914"/>
            <a:ext cx="1171006" cy="646331"/>
          </a:xfrm>
          <a:prstGeom prst="rect">
            <a:avLst/>
          </a:prstGeom>
          <a:noFill/>
        </p:spPr>
        <p:txBody>
          <a:bodyPr wrap="square">
            <a:spAutoFit/>
          </a:bodyPr>
          <a:lstStyle/>
          <a:p>
            <a:pPr algn="ctr"/>
            <a:r>
              <a:rPr lang="en-CN" dirty="0">
                <a:solidFill>
                  <a:srgbClr val="FF0000"/>
                </a:solidFill>
              </a:rPr>
              <a:t>Remote</a:t>
            </a:r>
            <a:br>
              <a:rPr lang="en-US" dirty="0">
                <a:solidFill>
                  <a:srgbClr val="FF0000"/>
                </a:solidFill>
              </a:rPr>
            </a:br>
            <a:r>
              <a:rPr lang="en-US" altLang="zh-CN" dirty="0">
                <a:solidFill>
                  <a:srgbClr val="FF0000"/>
                </a:solidFill>
                <a:ea typeface="Hei" pitchFamily="2" charset="-122"/>
              </a:rPr>
              <a:t>Object</a:t>
            </a:r>
            <a:endParaRPr lang="en-CN" dirty="0">
              <a:solidFill>
                <a:srgbClr val="FF0000"/>
              </a:solidFill>
            </a:endParaRPr>
          </a:p>
        </p:txBody>
      </p:sp>
      <p:cxnSp>
        <p:nvCxnSpPr>
          <p:cNvPr id="9" name="Straight Arrow Connector 8">
            <a:extLst>
              <a:ext uri="{FF2B5EF4-FFF2-40B4-BE49-F238E27FC236}">
                <a16:creationId xmlns:a16="http://schemas.microsoft.com/office/drawing/2014/main" id="{2F81822B-D37E-2AA5-F65B-9FF79DFE4300}"/>
              </a:ext>
            </a:extLst>
          </p:cNvPr>
          <p:cNvCxnSpPr>
            <a:cxnSpLocks/>
            <a:stCxn id="14" idx="3"/>
            <a:endCxn id="46" idx="1"/>
          </p:cNvCxnSpPr>
          <p:nvPr/>
        </p:nvCxnSpPr>
        <p:spPr>
          <a:xfrm>
            <a:off x="7756903" y="1540480"/>
            <a:ext cx="947208" cy="21450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78CA28-702C-A9E5-915E-985B0D0F9087}"/>
              </a:ext>
            </a:extLst>
          </p:cNvPr>
          <p:cNvCxnSpPr>
            <a:cxnSpLocks/>
            <a:stCxn id="18" idx="3"/>
            <a:endCxn id="46" idx="1"/>
          </p:cNvCxnSpPr>
          <p:nvPr/>
        </p:nvCxnSpPr>
        <p:spPr>
          <a:xfrm>
            <a:off x="7756904" y="3685530"/>
            <a:ext cx="94720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A14DEB4-FAAF-9723-64E4-898EC19C3D1D}"/>
              </a:ext>
            </a:extLst>
          </p:cNvPr>
          <p:cNvCxnSpPr>
            <a:cxnSpLocks/>
            <a:stCxn id="20" idx="3"/>
            <a:endCxn id="46" idx="1"/>
          </p:cNvCxnSpPr>
          <p:nvPr/>
        </p:nvCxnSpPr>
        <p:spPr>
          <a:xfrm flipV="1">
            <a:off x="7756904" y="3685530"/>
            <a:ext cx="947207" cy="232080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533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449279"/>
            <a:ext cx="10521388" cy="1015200"/>
          </a:xfrm>
        </p:spPr>
        <p:txBody>
          <a:bodyPr/>
          <a:lstStyle/>
          <a:p>
            <a:r>
              <a:rPr lang="en-CN" altLang="zh-CN" dirty="0"/>
              <a:t>Xorbits</a:t>
            </a:r>
            <a:r>
              <a:rPr lang="zh-CN" altLang="en-CN" dirty="0"/>
              <a:t>实验</a:t>
            </a:r>
            <a:r>
              <a:rPr lang="zh-CN" altLang="en-US" dirty="0"/>
              <a:t>结果</a:t>
            </a:r>
          </a:p>
        </p:txBody>
      </p:sp>
      <p:pic>
        <p:nvPicPr>
          <p:cNvPr id="4" name="Picture 3">
            <a:extLst>
              <a:ext uri="{FF2B5EF4-FFF2-40B4-BE49-F238E27FC236}">
                <a16:creationId xmlns:a16="http://schemas.microsoft.com/office/drawing/2014/main" id="{B0F5D741-2CF9-1D27-57AF-7E3B83A9658C}"/>
              </a:ext>
            </a:extLst>
          </p:cNvPr>
          <p:cNvPicPr>
            <a:picLocks noChangeAspect="1"/>
          </p:cNvPicPr>
          <p:nvPr/>
        </p:nvPicPr>
        <p:blipFill>
          <a:blip r:embed="rId3"/>
          <a:stretch>
            <a:fillRect/>
          </a:stretch>
        </p:blipFill>
        <p:spPr>
          <a:xfrm>
            <a:off x="4100223" y="1464479"/>
            <a:ext cx="7772400" cy="5181600"/>
          </a:xfrm>
          <a:prstGeom prst="rect">
            <a:avLst/>
          </a:prstGeom>
        </p:spPr>
      </p:pic>
      <p:sp>
        <p:nvSpPr>
          <p:cNvPr id="2" name="内容占位符 2">
            <a:extLst>
              <a:ext uri="{FF2B5EF4-FFF2-40B4-BE49-F238E27FC236}">
                <a16:creationId xmlns:a16="http://schemas.microsoft.com/office/drawing/2014/main" id="{97563A2F-66A8-81CA-D54E-2BF11C7AC324}"/>
              </a:ext>
            </a:extLst>
          </p:cNvPr>
          <p:cNvSpPr>
            <a:spLocks noGrp="1"/>
          </p:cNvSpPr>
          <p:nvPr>
            <p:ph sz="half" idx="2"/>
          </p:nvPr>
        </p:nvSpPr>
        <p:spPr>
          <a:xfrm>
            <a:off x="114358" y="1961500"/>
            <a:ext cx="3985865" cy="3866276"/>
          </a:xfrm>
        </p:spPr>
        <p:txBody>
          <a:bodyPr>
            <a:normAutofit/>
          </a:bodyPr>
          <a:lstStyle/>
          <a:p>
            <a:r>
              <a:rPr lang="zh-CN" altLang="en-US" sz="2400" dirty="0">
                <a:solidFill>
                  <a:srgbClr val="191B1F"/>
                </a:solidFill>
                <a:latin typeface="-apple-system"/>
              </a:rPr>
              <a:t>数据集、</a:t>
            </a:r>
            <a:r>
              <a:rPr lang="zh-CN" altLang="en-CN" sz="2400" dirty="0">
                <a:solidFill>
                  <a:srgbClr val="191B1F"/>
                </a:solidFill>
                <a:latin typeface="-apple-system"/>
              </a:rPr>
              <a:t>实验</a:t>
            </a:r>
            <a:r>
              <a:rPr lang="zh-CN" altLang="en-US" sz="2400" dirty="0">
                <a:solidFill>
                  <a:srgbClr val="191B1F"/>
                </a:solidFill>
                <a:latin typeface="-apple-system"/>
              </a:rPr>
              <a:t>设置和硬件配置同</a:t>
            </a:r>
            <a:r>
              <a:rPr lang="en-US" altLang="zh-CN" sz="2400" dirty="0">
                <a:solidFill>
                  <a:srgbClr val="191B1F"/>
                </a:solidFill>
                <a:latin typeface="-apple-system"/>
              </a:rPr>
              <a:t>pandas</a:t>
            </a:r>
            <a:r>
              <a:rPr lang="zh-CN" altLang="en-US" sz="2400" dirty="0">
                <a:solidFill>
                  <a:srgbClr val="191B1F"/>
                </a:solidFill>
                <a:latin typeface="-apple-system"/>
              </a:rPr>
              <a:t>实验。</a:t>
            </a:r>
            <a:endParaRPr lang="en-US" altLang="zh-CN" sz="2400" dirty="0">
              <a:solidFill>
                <a:srgbClr val="191B1F"/>
              </a:solidFill>
              <a:latin typeface="-apple-system"/>
            </a:endParaRPr>
          </a:p>
          <a:p>
            <a:r>
              <a:rPr lang="zh-CN" altLang="en-US" sz="2400" b="0" i="0" dirty="0">
                <a:solidFill>
                  <a:srgbClr val="191B1F"/>
                </a:solidFill>
                <a:effectLst/>
                <a:latin typeface="-apple-system"/>
              </a:rPr>
              <a:t>探究了在</a:t>
            </a:r>
            <a:r>
              <a:rPr lang="en-US" altLang="zh-CN" sz="2400" b="0" i="0" dirty="0" err="1">
                <a:solidFill>
                  <a:srgbClr val="191B1F"/>
                </a:solidFill>
                <a:effectLst/>
                <a:latin typeface="-apple-system"/>
              </a:rPr>
              <a:t>Xorbits</a:t>
            </a:r>
            <a:r>
              <a:rPr lang="zh-CN" altLang="en-US" sz="2400" dirty="0">
                <a:solidFill>
                  <a:srgbClr val="191B1F"/>
                </a:solidFill>
                <a:latin typeface="-apple-system"/>
              </a:rPr>
              <a:t>的不同</a:t>
            </a:r>
            <a:r>
              <a:rPr lang="en-US" altLang="zh-CN" sz="2400" dirty="0">
                <a:solidFill>
                  <a:srgbClr val="191B1F"/>
                </a:solidFill>
                <a:latin typeface="-apple-system"/>
              </a:rPr>
              <a:t>chunk</a:t>
            </a:r>
            <a:r>
              <a:rPr lang="zh-CN" altLang="en-US" sz="2400" dirty="0">
                <a:solidFill>
                  <a:srgbClr val="191B1F"/>
                </a:solidFill>
                <a:latin typeface="-apple-system"/>
              </a:rPr>
              <a:t>个数的条件下，数据集去重的时间与文本数据集大小的关系。</a:t>
            </a:r>
            <a:endParaRPr lang="en-US" altLang="zh-CN" sz="2400" dirty="0">
              <a:solidFill>
                <a:srgbClr val="191B1F"/>
              </a:solidFill>
              <a:latin typeface="-apple-system"/>
            </a:endParaRPr>
          </a:p>
          <a:p>
            <a:r>
              <a:rPr lang="en-US" altLang="zh-CN" sz="2400" b="0" i="0" dirty="0" err="1">
                <a:solidFill>
                  <a:srgbClr val="191B1F"/>
                </a:solidFill>
                <a:effectLst/>
                <a:latin typeface="-apple-system"/>
              </a:rPr>
              <a:t>Xorbits</a:t>
            </a:r>
            <a:r>
              <a:rPr lang="zh-CN" altLang="en-US" sz="2400" b="0" i="0" dirty="0">
                <a:solidFill>
                  <a:srgbClr val="191B1F"/>
                </a:solidFill>
                <a:effectLst/>
                <a:latin typeface="-apple-system"/>
              </a:rPr>
              <a:t>的优化使得处理速度在大规模数据的情况下，真正地实现分布式优化。</a:t>
            </a:r>
            <a:endParaRPr lang="en-US" altLang="zh-CN" sz="2400" dirty="0">
              <a:solidFill>
                <a:srgbClr val="191B1F"/>
              </a:solidFill>
              <a:latin typeface="-apple-system"/>
            </a:endParaRPr>
          </a:p>
        </p:txBody>
      </p:sp>
    </p:spTree>
    <p:extLst>
      <p:ext uri="{BB962C8B-B14F-4D97-AF65-F5344CB8AC3E}">
        <p14:creationId xmlns:p14="http://schemas.microsoft.com/office/powerpoint/2010/main" val="1958145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449279"/>
            <a:ext cx="10521388" cy="1015200"/>
          </a:xfrm>
        </p:spPr>
        <p:txBody>
          <a:bodyPr/>
          <a:lstStyle/>
          <a:p>
            <a:r>
              <a:rPr lang="en-CN" altLang="zh-CN" dirty="0"/>
              <a:t>Xorbits</a:t>
            </a:r>
            <a:r>
              <a:rPr lang="zh-CN" altLang="en-CN" dirty="0"/>
              <a:t>实验</a:t>
            </a:r>
            <a:r>
              <a:rPr lang="zh-CN" altLang="en-US" dirty="0"/>
              <a:t>结果 </a:t>
            </a:r>
            <a:r>
              <a:rPr lang="en-US" altLang="zh-CN" dirty="0"/>
              <a:t>–</a:t>
            </a:r>
            <a:r>
              <a:rPr lang="zh-CN" altLang="en-US" dirty="0"/>
              <a:t> 与</a:t>
            </a:r>
            <a:r>
              <a:rPr lang="en-US" altLang="zh-CN" dirty="0"/>
              <a:t>Pandas</a:t>
            </a:r>
            <a:r>
              <a:rPr lang="zh-CN" altLang="en-US" dirty="0"/>
              <a:t>和</a:t>
            </a:r>
            <a:r>
              <a:rPr lang="en-US" altLang="zh-CN" dirty="0" err="1"/>
              <a:t>dask</a:t>
            </a:r>
            <a:r>
              <a:rPr lang="zh-CN" altLang="en-US" dirty="0"/>
              <a:t>对比</a:t>
            </a:r>
          </a:p>
        </p:txBody>
      </p:sp>
      <p:pic>
        <p:nvPicPr>
          <p:cNvPr id="3" name="Picture 2">
            <a:extLst>
              <a:ext uri="{FF2B5EF4-FFF2-40B4-BE49-F238E27FC236}">
                <a16:creationId xmlns:a16="http://schemas.microsoft.com/office/drawing/2014/main" id="{FB66B629-2CFD-725F-7234-D3495F9B8D76}"/>
              </a:ext>
            </a:extLst>
          </p:cNvPr>
          <p:cNvPicPr>
            <a:picLocks noChangeAspect="1"/>
          </p:cNvPicPr>
          <p:nvPr/>
        </p:nvPicPr>
        <p:blipFill>
          <a:blip r:embed="rId3"/>
          <a:stretch>
            <a:fillRect/>
          </a:stretch>
        </p:blipFill>
        <p:spPr>
          <a:xfrm>
            <a:off x="1178638" y="1403519"/>
            <a:ext cx="7772400" cy="5181600"/>
          </a:xfrm>
          <a:prstGeom prst="rect">
            <a:avLst/>
          </a:prstGeom>
        </p:spPr>
      </p:pic>
      <p:sp>
        <p:nvSpPr>
          <p:cNvPr id="5" name="Oval 4">
            <a:extLst>
              <a:ext uri="{FF2B5EF4-FFF2-40B4-BE49-F238E27FC236}">
                <a16:creationId xmlns:a16="http://schemas.microsoft.com/office/drawing/2014/main" id="{3A65DDB6-9F5B-C594-1D41-2A11B5D4FE76}"/>
              </a:ext>
            </a:extLst>
          </p:cNvPr>
          <p:cNvSpPr>
            <a:spLocks noChangeAspect="1"/>
          </p:cNvSpPr>
          <p:nvPr/>
        </p:nvSpPr>
        <p:spPr>
          <a:xfrm>
            <a:off x="8436853" y="3315608"/>
            <a:ext cx="212856" cy="18920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TextBox 6">
            <a:extLst>
              <a:ext uri="{FF2B5EF4-FFF2-40B4-BE49-F238E27FC236}">
                <a16:creationId xmlns:a16="http://schemas.microsoft.com/office/drawing/2014/main" id="{28D164DE-9123-3151-2A94-66C7BDB7DCE1}"/>
              </a:ext>
            </a:extLst>
          </p:cNvPr>
          <p:cNvSpPr txBox="1"/>
          <p:nvPr/>
        </p:nvSpPr>
        <p:spPr>
          <a:xfrm>
            <a:off x="8951038" y="2924827"/>
            <a:ext cx="2557790" cy="646331"/>
          </a:xfrm>
          <a:prstGeom prst="rect">
            <a:avLst/>
          </a:prstGeom>
          <a:noFill/>
        </p:spPr>
        <p:txBody>
          <a:bodyPr wrap="square" rtlCol="0">
            <a:spAutoFit/>
          </a:bodyPr>
          <a:lstStyle/>
          <a:p>
            <a:r>
              <a:rPr lang="en-CN" dirty="0"/>
              <a:t>耗时约为Pandas单核实现的</a:t>
            </a:r>
            <a:r>
              <a:rPr lang="en-US" altLang="zh-CN" dirty="0">
                <a:ea typeface="Hei" pitchFamily="2" charset="-122"/>
              </a:rPr>
              <a:t>1/10</a:t>
            </a:r>
            <a:endParaRPr lang="en-CN" dirty="0"/>
          </a:p>
        </p:txBody>
      </p:sp>
    </p:spTree>
    <p:extLst>
      <p:ext uri="{BB962C8B-B14F-4D97-AF65-F5344CB8AC3E}">
        <p14:creationId xmlns:p14="http://schemas.microsoft.com/office/powerpoint/2010/main" val="85968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449279"/>
            <a:ext cx="10521388" cy="1015200"/>
          </a:xfrm>
        </p:spPr>
        <p:txBody>
          <a:bodyPr/>
          <a:lstStyle/>
          <a:p>
            <a:r>
              <a:rPr lang="en-CN" altLang="zh-CN" dirty="0"/>
              <a:t>Xorbits</a:t>
            </a:r>
            <a:r>
              <a:rPr lang="zh-CN" altLang="en-CN" dirty="0"/>
              <a:t>实现</a:t>
            </a:r>
            <a:r>
              <a:rPr lang="en-US" altLang="zh-CN" dirty="0"/>
              <a:t>-</a:t>
            </a:r>
            <a:r>
              <a:rPr lang="zh-CN" altLang="en-US" dirty="0"/>
              <a:t>改进</a:t>
            </a:r>
          </a:p>
        </p:txBody>
      </p:sp>
      <p:graphicFrame>
        <p:nvGraphicFramePr>
          <p:cNvPr id="7" name="Table 6">
            <a:extLst>
              <a:ext uri="{FF2B5EF4-FFF2-40B4-BE49-F238E27FC236}">
                <a16:creationId xmlns:a16="http://schemas.microsoft.com/office/drawing/2014/main" id="{8D1B9461-DF00-87C6-5A56-A3F5A3A3E53C}"/>
              </a:ext>
            </a:extLst>
          </p:cNvPr>
          <p:cNvGraphicFramePr>
            <a:graphicFrameLocks noGrp="1"/>
          </p:cNvGraphicFramePr>
          <p:nvPr/>
        </p:nvGraphicFramePr>
        <p:xfrm>
          <a:off x="958818" y="3088458"/>
          <a:ext cx="2085192" cy="2595880"/>
        </p:xfrm>
        <a:graphic>
          <a:graphicData uri="http://schemas.openxmlformats.org/drawingml/2006/table">
            <a:tbl>
              <a:tblPr firstRow="1" bandRow="1">
                <a:tableStyleId>{5C22544A-7EE6-4342-B048-85BDC9FD1C3A}</a:tableStyleId>
              </a:tblPr>
              <a:tblGrid>
                <a:gridCol w="962343">
                  <a:extLst>
                    <a:ext uri="{9D8B030D-6E8A-4147-A177-3AD203B41FA5}">
                      <a16:colId xmlns:a16="http://schemas.microsoft.com/office/drawing/2014/main" val="1660922656"/>
                    </a:ext>
                  </a:extLst>
                </a:gridCol>
                <a:gridCol w="1122849">
                  <a:extLst>
                    <a:ext uri="{9D8B030D-6E8A-4147-A177-3AD203B41FA5}">
                      <a16:colId xmlns:a16="http://schemas.microsoft.com/office/drawing/2014/main" val="606596609"/>
                    </a:ext>
                  </a:extLst>
                </a:gridCol>
              </a:tblGrid>
              <a:tr h="370840">
                <a:tc>
                  <a:txBody>
                    <a:bodyPr/>
                    <a:lstStyle/>
                    <a:p>
                      <a:pPr algn="ctr"/>
                      <a:r>
                        <a:rPr lang="en-CN" sz="1800" dirty="0"/>
                        <a:t>文本ID</a:t>
                      </a:r>
                    </a:p>
                  </a:txBody>
                  <a:tcPr anchor="ctr"/>
                </a:tc>
                <a:tc>
                  <a:txBody>
                    <a:bodyPr/>
                    <a:lstStyle/>
                    <a:p>
                      <a:pPr algn="ctr"/>
                      <a:r>
                        <a:rPr lang="en-CN" sz="1800" dirty="0"/>
                        <a:t>Text</a:t>
                      </a:r>
                    </a:p>
                  </a:txBody>
                  <a:tcPr anchor="ctr"/>
                </a:tc>
                <a:extLst>
                  <a:ext uri="{0D108BD9-81ED-4DB2-BD59-A6C34878D82A}">
                    <a16:rowId xmlns:a16="http://schemas.microsoft.com/office/drawing/2014/main" val="3981755535"/>
                  </a:ext>
                </a:extLst>
              </a:tr>
              <a:tr h="370840">
                <a:tc>
                  <a:txBody>
                    <a:bodyPr/>
                    <a:lstStyle/>
                    <a:p>
                      <a:pPr algn="ctr"/>
                      <a:r>
                        <a:rPr lang="en-US" altLang="zh-CN" sz="1800" b="0" i="0" kern="1200" dirty="0">
                          <a:solidFill>
                            <a:schemeClr val="dk1"/>
                          </a:solidFill>
                          <a:effectLst/>
                          <a:latin typeface="+mn-lt"/>
                          <a:ea typeface="Hei" pitchFamily="2" charset="-122"/>
                          <a:cs typeface="+mn-cs"/>
                        </a:rPr>
                        <a:t>0</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1525183852"/>
                  </a:ext>
                </a:extLst>
              </a:tr>
              <a:tr h="370840">
                <a:tc>
                  <a:txBody>
                    <a:bodyPr/>
                    <a:lstStyle/>
                    <a:p>
                      <a:pPr algn="ctr"/>
                      <a:r>
                        <a:rPr lang="en-US" altLang="zh-CN" sz="1800" b="0" i="0" kern="1200" dirty="0">
                          <a:solidFill>
                            <a:schemeClr val="dk1"/>
                          </a:solidFill>
                          <a:effectLst/>
                          <a:latin typeface="+mn-lt"/>
                          <a:ea typeface="Hei" pitchFamily="2" charset="-122"/>
                          <a:cs typeface="+mn-cs"/>
                        </a:rPr>
                        <a:t>1</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878497503"/>
                  </a:ext>
                </a:extLst>
              </a:tr>
              <a:tr h="370840">
                <a:tc>
                  <a:txBody>
                    <a:bodyPr/>
                    <a:lstStyle/>
                    <a:p>
                      <a:pPr algn="ctr"/>
                      <a:r>
                        <a:rPr lang="en-US" altLang="zh-CN" sz="1800" b="0" i="0" kern="1200" dirty="0">
                          <a:solidFill>
                            <a:schemeClr val="dk1"/>
                          </a:solidFill>
                          <a:effectLst/>
                          <a:latin typeface="+mn-lt"/>
                          <a:ea typeface="Hei" pitchFamily="2" charset="-122"/>
                          <a:cs typeface="+mn-cs"/>
                        </a:rPr>
                        <a:t>2</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2764024221"/>
                  </a:ext>
                </a:extLst>
              </a:tr>
              <a:tr h="370840">
                <a:tc>
                  <a:txBody>
                    <a:bodyPr/>
                    <a:lstStyle/>
                    <a:p>
                      <a:pPr algn="ctr"/>
                      <a:r>
                        <a:rPr lang="en-US" altLang="zh-CN" sz="1800" b="0" i="0" dirty="0">
                          <a:ea typeface="Hei" pitchFamily="2" charset="-122"/>
                        </a:rPr>
                        <a:t>3</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1287210815"/>
                  </a:ext>
                </a:extLst>
              </a:tr>
              <a:tr h="370840">
                <a:tc>
                  <a:txBody>
                    <a:bodyPr/>
                    <a:lstStyle/>
                    <a:p>
                      <a:pPr algn="ctr"/>
                      <a:r>
                        <a:rPr lang="en-US" altLang="zh-CN" sz="1800" b="0" i="0" dirty="0">
                          <a:ea typeface="Hei" pitchFamily="2" charset="-122"/>
                        </a:rPr>
                        <a:t>4</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2164834557"/>
                  </a:ext>
                </a:extLst>
              </a:tr>
              <a:tr h="370840">
                <a:tc>
                  <a:txBody>
                    <a:bodyPr/>
                    <a:lstStyle/>
                    <a:p>
                      <a:pPr algn="ctr"/>
                      <a:r>
                        <a:rPr lang="en-US" altLang="zh-CN" sz="1800" b="0" i="0" dirty="0">
                          <a:ea typeface="Hei" pitchFamily="2" charset="-122"/>
                        </a:rPr>
                        <a:t>5</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1861846857"/>
                  </a:ext>
                </a:extLst>
              </a:tr>
            </a:tbl>
          </a:graphicData>
        </a:graphic>
      </p:graphicFrame>
      <p:sp>
        <p:nvSpPr>
          <p:cNvPr id="10" name="Rounded Rectangle 9">
            <a:extLst>
              <a:ext uri="{FF2B5EF4-FFF2-40B4-BE49-F238E27FC236}">
                <a16:creationId xmlns:a16="http://schemas.microsoft.com/office/drawing/2014/main" id="{5E69CB5B-5B83-B2A0-BDC4-99A907B6A505}"/>
              </a:ext>
            </a:extLst>
          </p:cNvPr>
          <p:cNvSpPr/>
          <p:nvPr/>
        </p:nvSpPr>
        <p:spPr>
          <a:xfrm>
            <a:off x="1258176" y="1800404"/>
            <a:ext cx="1486475" cy="712570"/>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Xorbits</a:t>
            </a:r>
          </a:p>
          <a:p>
            <a:pPr algn="ctr"/>
            <a:r>
              <a:rPr lang="en-CN" dirty="0">
                <a:solidFill>
                  <a:schemeClr val="tx1"/>
                </a:solidFill>
              </a:rPr>
              <a:t>Supervisor</a:t>
            </a:r>
          </a:p>
        </p:txBody>
      </p:sp>
      <p:sp>
        <p:nvSpPr>
          <p:cNvPr id="14" name="Rounded Rectangle 13">
            <a:extLst>
              <a:ext uri="{FF2B5EF4-FFF2-40B4-BE49-F238E27FC236}">
                <a16:creationId xmlns:a16="http://schemas.microsoft.com/office/drawing/2014/main" id="{BCF156D9-E175-F975-3D70-4A9008E8E471}"/>
              </a:ext>
            </a:extLst>
          </p:cNvPr>
          <p:cNvSpPr/>
          <p:nvPr/>
        </p:nvSpPr>
        <p:spPr>
          <a:xfrm>
            <a:off x="6270428" y="1184195"/>
            <a:ext cx="1486475" cy="712570"/>
          </a:xfrm>
          <a:prstGeom prst="round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Xorbits</a:t>
            </a:r>
          </a:p>
          <a:p>
            <a:pPr algn="ctr"/>
            <a:r>
              <a:rPr lang="en-CN" dirty="0">
                <a:solidFill>
                  <a:schemeClr val="tx1"/>
                </a:solidFill>
              </a:rPr>
              <a:t>Worker</a:t>
            </a:r>
          </a:p>
        </p:txBody>
      </p:sp>
      <p:sp>
        <p:nvSpPr>
          <p:cNvPr id="18" name="Rounded Rectangle 17">
            <a:extLst>
              <a:ext uri="{FF2B5EF4-FFF2-40B4-BE49-F238E27FC236}">
                <a16:creationId xmlns:a16="http://schemas.microsoft.com/office/drawing/2014/main" id="{7D2E08B3-D5D3-71F4-EF3C-67998B955264}"/>
              </a:ext>
            </a:extLst>
          </p:cNvPr>
          <p:cNvSpPr/>
          <p:nvPr/>
        </p:nvSpPr>
        <p:spPr>
          <a:xfrm>
            <a:off x="6270429" y="3329245"/>
            <a:ext cx="1486475" cy="712570"/>
          </a:xfrm>
          <a:prstGeom prst="round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Xorbits</a:t>
            </a:r>
          </a:p>
          <a:p>
            <a:pPr algn="ctr"/>
            <a:r>
              <a:rPr lang="en-CN" dirty="0">
                <a:solidFill>
                  <a:schemeClr val="tx1"/>
                </a:solidFill>
              </a:rPr>
              <a:t>Worker</a:t>
            </a:r>
          </a:p>
        </p:txBody>
      </p:sp>
      <p:sp>
        <p:nvSpPr>
          <p:cNvPr id="20" name="Rounded Rectangle 19">
            <a:extLst>
              <a:ext uri="{FF2B5EF4-FFF2-40B4-BE49-F238E27FC236}">
                <a16:creationId xmlns:a16="http://schemas.microsoft.com/office/drawing/2014/main" id="{C8E9BD1C-EB99-95F5-F4E3-EC59DA1D5978}"/>
              </a:ext>
            </a:extLst>
          </p:cNvPr>
          <p:cNvSpPr/>
          <p:nvPr/>
        </p:nvSpPr>
        <p:spPr>
          <a:xfrm>
            <a:off x="6270429" y="5650051"/>
            <a:ext cx="1486475" cy="712570"/>
          </a:xfrm>
          <a:prstGeom prst="round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Xorbits</a:t>
            </a:r>
          </a:p>
          <a:p>
            <a:pPr algn="ctr"/>
            <a:r>
              <a:rPr lang="en-CN" dirty="0">
                <a:solidFill>
                  <a:schemeClr val="tx1"/>
                </a:solidFill>
              </a:rPr>
              <a:t>Worker</a:t>
            </a:r>
          </a:p>
        </p:txBody>
      </p:sp>
      <p:graphicFrame>
        <p:nvGraphicFramePr>
          <p:cNvPr id="23" name="Table 22">
            <a:extLst>
              <a:ext uri="{FF2B5EF4-FFF2-40B4-BE49-F238E27FC236}">
                <a16:creationId xmlns:a16="http://schemas.microsoft.com/office/drawing/2014/main" id="{2F3BD1A8-9AAF-5324-583D-96D882D19E3B}"/>
              </a:ext>
            </a:extLst>
          </p:cNvPr>
          <p:cNvGraphicFramePr>
            <a:graphicFrameLocks noGrp="1"/>
          </p:cNvGraphicFramePr>
          <p:nvPr/>
        </p:nvGraphicFramePr>
        <p:xfrm>
          <a:off x="3997417" y="972270"/>
          <a:ext cx="2085192" cy="1112520"/>
        </p:xfrm>
        <a:graphic>
          <a:graphicData uri="http://schemas.openxmlformats.org/drawingml/2006/table">
            <a:tbl>
              <a:tblPr firstRow="1" bandRow="1">
                <a:tableStyleId>{5C22544A-7EE6-4342-B048-85BDC9FD1C3A}</a:tableStyleId>
              </a:tblPr>
              <a:tblGrid>
                <a:gridCol w="962343">
                  <a:extLst>
                    <a:ext uri="{9D8B030D-6E8A-4147-A177-3AD203B41FA5}">
                      <a16:colId xmlns:a16="http://schemas.microsoft.com/office/drawing/2014/main" val="1660922656"/>
                    </a:ext>
                  </a:extLst>
                </a:gridCol>
                <a:gridCol w="1122849">
                  <a:extLst>
                    <a:ext uri="{9D8B030D-6E8A-4147-A177-3AD203B41FA5}">
                      <a16:colId xmlns:a16="http://schemas.microsoft.com/office/drawing/2014/main" val="606596609"/>
                    </a:ext>
                  </a:extLst>
                </a:gridCol>
              </a:tblGrid>
              <a:tr h="370840">
                <a:tc>
                  <a:txBody>
                    <a:bodyPr/>
                    <a:lstStyle/>
                    <a:p>
                      <a:pPr algn="ctr"/>
                      <a:r>
                        <a:rPr lang="en-CN" sz="1800" dirty="0"/>
                        <a:t>文本ID</a:t>
                      </a:r>
                    </a:p>
                  </a:txBody>
                  <a:tcPr anchor="ctr"/>
                </a:tc>
                <a:tc>
                  <a:txBody>
                    <a:bodyPr/>
                    <a:lstStyle/>
                    <a:p>
                      <a:pPr algn="ctr"/>
                      <a:r>
                        <a:rPr lang="en-CN" sz="1800" dirty="0"/>
                        <a:t>Text</a:t>
                      </a:r>
                    </a:p>
                  </a:txBody>
                  <a:tcPr anchor="ctr"/>
                </a:tc>
                <a:extLst>
                  <a:ext uri="{0D108BD9-81ED-4DB2-BD59-A6C34878D82A}">
                    <a16:rowId xmlns:a16="http://schemas.microsoft.com/office/drawing/2014/main" val="3981755535"/>
                  </a:ext>
                </a:extLst>
              </a:tr>
              <a:tr h="370840">
                <a:tc>
                  <a:txBody>
                    <a:bodyPr/>
                    <a:lstStyle/>
                    <a:p>
                      <a:pPr algn="ctr"/>
                      <a:r>
                        <a:rPr lang="en-US" altLang="zh-CN" sz="1800" b="0" i="0" kern="1200" dirty="0">
                          <a:solidFill>
                            <a:schemeClr val="dk1"/>
                          </a:solidFill>
                          <a:effectLst/>
                          <a:latin typeface="+mn-lt"/>
                          <a:ea typeface="Hei" pitchFamily="2" charset="-122"/>
                          <a:cs typeface="+mn-cs"/>
                        </a:rPr>
                        <a:t>0</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1525183852"/>
                  </a:ext>
                </a:extLst>
              </a:tr>
              <a:tr h="370840">
                <a:tc>
                  <a:txBody>
                    <a:bodyPr/>
                    <a:lstStyle/>
                    <a:p>
                      <a:pPr algn="ctr"/>
                      <a:r>
                        <a:rPr lang="en-US" altLang="zh-CN" sz="1800" b="0" i="0" kern="1200" dirty="0">
                          <a:solidFill>
                            <a:schemeClr val="dk1"/>
                          </a:solidFill>
                          <a:effectLst/>
                          <a:latin typeface="+mn-lt"/>
                          <a:ea typeface="Hei" pitchFamily="2" charset="-122"/>
                          <a:cs typeface="+mn-cs"/>
                        </a:rPr>
                        <a:t>1</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878497503"/>
                  </a:ext>
                </a:extLst>
              </a:tr>
            </a:tbl>
          </a:graphicData>
        </a:graphic>
      </p:graphicFrame>
      <p:graphicFrame>
        <p:nvGraphicFramePr>
          <p:cNvPr id="24" name="Table 23">
            <a:extLst>
              <a:ext uri="{FF2B5EF4-FFF2-40B4-BE49-F238E27FC236}">
                <a16:creationId xmlns:a16="http://schemas.microsoft.com/office/drawing/2014/main" id="{F09BB595-2B5A-5661-3DBD-F9E71A3C7E09}"/>
              </a:ext>
            </a:extLst>
          </p:cNvPr>
          <p:cNvGraphicFramePr>
            <a:graphicFrameLocks noGrp="1"/>
          </p:cNvGraphicFramePr>
          <p:nvPr/>
        </p:nvGraphicFramePr>
        <p:xfrm>
          <a:off x="3997417" y="3174123"/>
          <a:ext cx="2085192" cy="1112520"/>
        </p:xfrm>
        <a:graphic>
          <a:graphicData uri="http://schemas.openxmlformats.org/drawingml/2006/table">
            <a:tbl>
              <a:tblPr firstRow="1" bandRow="1">
                <a:tableStyleId>{5C22544A-7EE6-4342-B048-85BDC9FD1C3A}</a:tableStyleId>
              </a:tblPr>
              <a:tblGrid>
                <a:gridCol w="962343">
                  <a:extLst>
                    <a:ext uri="{9D8B030D-6E8A-4147-A177-3AD203B41FA5}">
                      <a16:colId xmlns:a16="http://schemas.microsoft.com/office/drawing/2014/main" val="1660922656"/>
                    </a:ext>
                  </a:extLst>
                </a:gridCol>
                <a:gridCol w="1122849">
                  <a:extLst>
                    <a:ext uri="{9D8B030D-6E8A-4147-A177-3AD203B41FA5}">
                      <a16:colId xmlns:a16="http://schemas.microsoft.com/office/drawing/2014/main" val="606596609"/>
                    </a:ext>
                  </a:extLst>
                </a:gridCol>
              </a:tblGrid>
              <a:tr h="370840">
                <a:tc>
                  <a:txBody>
                    <a:bodyPr/>
                    <a:lstStyle/>
                    <a:p>
                      <a:pPr algn="ctr"/>
                      <a:r>
                        <a:rPr lang="en-CN" sz="1800" dirty="0"/>
                        <a:t>文本ID</a:t>
                      </a:r>
                    </a:p>
                  </a:txBody>
                  <a:tcPr anchor="ctr"/>
                </a:tc>
                <a:tc>
                  <a:txBody>
                    <a:bodyPr/>
                    <a:lstStyle/>
                    <a:p>
                      <a:pPr algn="ctr"/>
                      <a:r>
                        <a:rPr lang="en-CN" sz="1800" dirty="0"/>
                        <a:t>Text</a:t>
                      </a:r>
                    </a:p>
                  </a:txBody>
                  <a:tcPr anchor="ctr"/>
                </a:tc>
                <a:extLst>
                  <a:ext uri="{0D108BD9-81ED-4DB2-BD59-A6C34878D82A}">
                    <a16:rowId xmlns:a16="http://schemas.microsoft.com/office/drawing/2014/main" val="3981755535"/>
                  </a:ext>
                </a:extLst>
              </a:tr>
              <a:tr h="370840">
                <a:tc>
                  <a:txBody>
                    <a:bodyPr/>
                    <a:lstStyle/>
                    <a:p>
                      <a:pPr algn="ctr"/>
                      <a:r>
                        <a:rPr lang="en-US" altLang="zh-CN" sz="1800" b="0" i="0" kern="1200" dirty="0">
                          <a:solidFill>
                            <a:schemeClr val="dk1"/>
                          </a:solidFill>
                          <a:effectLst/>
                          <a:latin typeface="+mn-lt"/>
                          <a:ea typeface="Hei" pitchFamily="2" charset="-122"/>
                          <a:cs typeface="+mn-cs"/>
                        </a:rPr>
                        <a:t>2</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1525183852"/>
                  </a:ext>
                </a:extLst>
              </a:tr>
              <a:tr h="370840">
                <a:tc>
                  <a:txBody>
                    <a:bodyPr/>
                    <a:lstStyle/>
                    <a:p>
                      <a:pPr algn="ctr"/>
                      <a:r>
                        <a:rPr lang="en-US" altLang="zh-CN" sz="1800" b="0" i="0" kern="1200" dirty="0">
                          <a:solidFill>
                            <a:schemeClr val="dk1"/>
                          </a:solidFill>
                          <a:effectLst/>
                          <a:latin typeface="+mn-lt"/>
                          <a:ea typeface="Hei" pitchFamily="2" charset="-122"/>
                          <a:cs typeface="+mn-cs"/>
                        </a:rPr>
                        <a:t>3</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878497503"/>
                  </a:ext>
                </a:extLst>
              </a:tr>
            </a:tbl>
          </a:graphicData>
        </a:graphic>
      </p:graphicFrame>
      <p:graphicFrame>
        <p:nvGraphicFramePr>
          <p:cNvPr id="28" name="Table 27">
            <a:extLst>
              <a:ext uri="{FF2B5EF4-FFF2-40B4-BE49-F238E27FC236}">
                <a16:creationId xmlns:a16="http://schemas.microsoft.com/office/drawing/2014/main" id="{9E304042-F2C5-2FB0-518F-7A6019A74485}"/>
              </a:ext>
            </a:extLst>
          </p:cNvPr>
          <p:cNvGraphicFramePr>
            <a:graphicFrameLocks noGrp="1"/>
          </p:cNvGraphicFramePr>
          <p:nvPr/>
        </p:nvGraphicFramePr>
        <p:xfrm>
          <a:off x="3997417" y="5450076"/>
          <a:ext cx="2085192" cy="1112520"/>
        </p:xfrm>
        <a:graphic>
          <a:graphicData uri="http://schemas.openxmlformats.org/drawingml/2006/table">
            <a:tbl>
              <a:tblPr firstRow="1" bandRow="1">
                <a:tableStyleId>{5C22544A-7EE6-4342-B048-85BDC9FD1C3A}</a:tableStyleId>
              </a:tblPr>
              <a:tblGrid>
                <a:gridCol w="962343">
                  <a:extLst>
                    <a:ext uri="{9D8B030D-6E8A-4147-A177-3AD203B41FA5}">
                      <a16:colId xmlns:a16="http://schemas.microsoft.com/office/drawing/2014/main" val="1660922656"/>
                    </a:ext>
                  </a:extLst>
                </a:gridCol>
                <a:gridCol w="1122849">
                  <a:extLst>
                    <a:ext uri="{9D8B030D-6E8A-4147-A177-3AD203B41FA5}">
                      <a16:colId xmlns:a16="http://schemas.microsoft.com/office/drawing/2014/main" val="606596609"/>
                    </a:ext>
                  </a:extLst>
                </a:gridCol>
              </a:tblGrid>
              <a:tr h="370840">
                <a:tc>
                  <a:txBody>
                    <a:bodyPr/>
                    <a:lstStyle/>
                    <a:p>
                      <a:pPr algn="ctr"/>
                      <a:r>
                        <a:rPr lang="en-CN" sz="1800" dirty="0"/>
                        <a:t>文本ID</a:t>
                      </a:r>
                    </a:p>
                  </a:txBody>
                  <a:tcPr anchor="ctr"/>
                </a:tc>
                <a:tc>
                  <a:txBody>
                    <a:bodyPr/>
                    <a:lstStyle/>
                    <a:p>
                      <a:pPr algn="ctr"/>
                      <a:r>
                        <a:rPr lang="en-CN" sz="1800" dirty="0"/>
                        <a:t>Text</a:t>
                      </a:r>
                    </a:p>
                  </a:txBody>
                  <a:tcPr anchor="ctr"/>
                </a:tc>
                <a:extLst>
                  <a:ext uri="{0D108BD9-81ED-4DB2-BD59-A6C34878D82A}">
                    <a16:rowId xmlns:a16="http://schemas.microsoft.com/office/drawing/2014/main" val="3981755535"/>
                  </a:ext>
                </a:extLst>
              </a:tr>
              <a:tr h="370840">
                <a:tc>
                  <a:txBody>
                    <a:bodyPr/>
                    <a:lstStyle/>
                    <a:p>
                      <a:pPr algn="ctr"/>
                      <a:r>
                        <a:rPr lang="en-US" altLang="zh-CN" sz="1800" b="0" i="0" kern="1200" dirty="0">
                          <a:solidFill>
                            <a:schemeClr val="dk1"/>
                          </a:solidFill>
                          <a:effectLst/>
                          <a:latin typeface="+mn-lt"/>
                          <a:ea typeface="Hei" pitchFamily="2" charset="-122"/>
                          <a:cs typeface="+mn-cs"/>
                        </a:rPr>
                        <a:t>4</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1525183852"/>
                  </a:ext>
                </a:extLst>
              </a:tr>
              <a:tr h="370840">
                <a:tc>
                  <a:txBody>
                    <a:bodyPr/>
                    <a:lstStyle/>
                    <a:p>
                      <a:pPr algn="ctr"/>
                      <a:r>
                        <a:rPr lang="en-US" altLang="zh-CN" sz="1800" b="0" i="0" kern="1200" dirty="0">
                          <a:solidFill>
                            <a:schemeClr val="dk1"/>
                          </a:solidFill>
                          <a:effectLst/>
                          <a:latin typeface="+mn-lt"/>
                          <a:ea typeface="Hei" pitchFamily="2" charset="-122"/>
                          <a:cs typeface="+mn-cs"/>
                        </a:rPr>
                        <a:t>5</a:t>
                      </a:r>
                      <a:endParaRPr lang="en-CN" sz="1800" dirty="0"/>
                    </a:p>
                  </a:txBody>
                  <a:tcPr anchor="ctr"/>
                </a:tc>
                <a:tc>
                  <a:txBody>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lang="en-US" sz="1800" dirty="0">
                          <a:effectLst/>
                        </a:rPr>
                        <a:t>📁📁📁📁</a:t>
                      </a:r>
                    </a:p>
                  </a:txBody>
                  <a:tcPr anchor="ctr"/>
                </a:tc>
                <a:extLst>
                  <a:ext uri="{0D108BD9-81ED-4DB2-BD59-A6C34878D82A}">
                    <a16:rowId xmlns:a16="http://schemas.microsoft.com/office/drawing/2014/main" val="878497503"/>
                  </a:ext>
                </a:extLst>
              </a:tr>
            </a:tbl>
          </a:graphicData>
        </a:graphic>
      </p:graphicFrame>
      <p:cxnSp>
        <p:nvCxnSpPr>
          <p:cNvPr id="32" name="Straight Arrow Connector 31">
            <a:extLst>
              <a:ext uri="{FF2B5EF4-FFF2-40B4-BE49-F238E27FC236}">
                <a16:creationId xmlns:a16="http://schemas.microsoft.com/office/drawing/2014/main" id="{9CDC3099-E200-A6A8-6D9D-D49BB6529272}"/>
              </a:ext>
            </a:extLst>
          </p:cNvPr>
          <p:cNvCxnSpPr>
            <a:stCxn id="10" idx="2"/>
            <a:endCxn id="7" idx="0"/>
          </p:cNvCxnSpPr>
          <p:nvPr/>
        </p:nvCxnSpPr>
        <p:spPr>
          <a:xfrm>
            <a:off x="2001414" y="2512974"/>
            <a:ext cx="0" cy="575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8B190BB-97C5-2BB7-9E0F-881FD4E14580}"/>
              </a:ext>
            </a:extLst>
          </p:cNvPr>
          <p:cNvCxnSpPr>
            <a:cxnSpLocks/>
            <a:stCxn id="7" idx="3"/>
            <a:endCxn id="23" idx="1"/>
          </p:cNvCxnSpPr>
          <p:nvPr/>
        </p:nvCxnSpPr>
        <p:spPr>
          <a:xfrm flipV="1">
            <a:off x="3044010" y="1528530"/>
            <a:ext cx="953407" cy="2857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18EBBC6-1516-D347-712A-288AAD940449}"/>
              </a:ext>
            </a:extLst>
          </p:cNvPr>
          <p:cNvCxnSpPr>
            <a:cxnSpLocks/>
            <a:stCxn id="7" idx="3"/>
            <a:endCxn id="24" idx="1"/>
          </p:cNvCxnSpPr>
          <p:nvPr/>
        </p:nvCxnSpPr>
        <p:spPr>
          <a:xfrm flipV="1">
            <a:off x="3044010" y="3730383"/>
            <a:ext cx="953407" cy="656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94D2DE2-6FD5-56FA-E374-DD5CA7F7A4BF}"/>
              </a:ext>
            </a:extLst>
          </p:cNvPr>
          <p:cNvCxnSpPr>
            <a:cxnSpLocks/>
            <a:stCxn id="7" idx="3"/>
            <a:endCxn id="28" idx="1"/>
          </p:cNvCxnSpPr>
          <p:nvPr/>
        </p:nvCxnSpPr>
        <p:spPr>
          <a:xfrm>
            <a:off x="3044010" y="4386398"/>
            <a:ext cx="953407" cy="1619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ounded Rectangle 1">
            <a:extLst>
              <a:ext uri="{FF2B5EF4-FFF2-40B4-BE49-F238E27FC236}">
                <a16:creationId xmlns:a16="http://schemas.microsoft.com/office/drawing/2014/main" id="{150AEEA8-B323-B871-1C01-CA1741F4E2B2}"/>
              </a:ext>
            </a:extLst>
          </p:cNvPr>
          <p:cNvSpPr/>
          <p:nvPr/>
        </p:nvSpPr>
        <p:spPr>
          <a:xfrm>
            <a:off x="6342388" y="2405405"/>
            <a:ext cx="1387253" cy="832840"/>
          </a:xfrm>
          <a:prstGeom prst="roundRect">
            <a:avLst/>
          </a:prstGeom>
          <a:solidFill>
            <a:schemeClr val="accent3">
              <a:lumMod val="40000"/>
              <a:lumOff val="6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Tree</a:t>
            </a:r>
            <a:r>
              <a:rPr lang="en-US" altLang="zh-CN" dirty="0">
                <a:solidFill>
                  <a:schemeClr val="tx1"/>
                </a:solidFill>
                <a:ea typeface="Hei" pitchFamily="2" charset="-122"/>
              </a:rPr>
              <a:t>-Based</a:t>
            </a:r>
            <a:endParaRPr lang="en-CN" dirty="0">
              <a:solidFill>
                <a:schemeClr val="tx1"/>
              </a:solidFill>
            </a:endParaRPr>
          </a:p>
          <a:p>
            <a:pPr algn="ctr"/>
            <a:r>
              <a:rPr lang="en-CN" dirty="0">
                <a:solidFill>
                  <a:schemeClr val="tx1"/>
                </a:solidFill>
              </a:rPr>
              <a:t>Union</a:t>
            </a:r>
            <a:br>
              <a:rPr lang="en-CN" dirty="0">
                <a:solidFill>
                  <a:schemeClr val="tx1"/>
                </a:solidFill>
              </a:rPr>
            </a:br>
            <a:r>
              <a:rPr lang="en-CN" dirty="0">
                <a:solidFill>
                  <a:schemeClr val="tx1"/>
                </a:solidFill>
              </a:rPr>
              <a:t>Find</a:t>
            </a:r>
          </a:p>
        </p:txBody>
      </p:sp>
      <p:sp>
        <p:nvSpPr>
          <p:cNvPr id="5" name="Rounded Rectangle 4">
            <a:extLst>
              <a:ext uri="{FF2B5EF4-FFF2-40B4-BE49-F238E27FC236}">
                <a16:creationId xmlns:a16="http://schemas.microsoft.com/office/drawing/2014/main" id="{F0389469-47AA-8C05-A513-599F575C95F6}"/>
              </a:ext>
            </a:extLst>
          </p:cNvPr>
          <p:cNvSpPr/>
          <p:nvPr/>
        </p:nvSpPr>
        <p:spPr>
          <a:xfrm>
            <a:off x="8798167" y="3329245"/>
            <a:ext cx="1486475" cy="712570"/>
          </a:xfrm>
          <a:prstGeom prst="round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Xorbits</a:t>
            </a:r>
          </a:p>
          <a:p>
            <a:pPr algn="ctr"/>
            <a:r>
              <a:rPr lang="en-CN" dirty="0">
                <a:solidFill>
                  <a:schemeClr val="tx1"/>
                </a:solidFill>
              </a:rPr>
              <a:t>Worker</a:t>
            </a:r>
          </a:p>
        </p:txBody>
      </p:sp>
      <p:sp>
        <p:nvSpPr>
          <p:cNvPr id="8" name="Rounded Rectangle 7">
            <a:extLst>
              <a:ext uri="{FF2B5EF4-FFF2-40B4-BE49-F238E27FC236}">
                <a16:creationId xmlns:a16="http://schemas.microsoft.com/office/drawing/2014/main" id="{1D1FB2CE-0F9F-38D8-2017-CDBD1D188CA6}"/>
              </a:ext>
            </a:extLst>
          </p:cNvPr>
          <p:cNvSpPr/>
          <p:nvPr/>
        </p:nvSpPr>
        <p:spPr>
          <a:xfrm>
            <a:off x="9095487" y="2676682"/>
            <a:ext cx="891833" cy="561563"/>
          </a:xfrm>
          <a:prstGeom prst="roundRect">
            <a:avLst/>
          </a:prstGeom>
          <a:solidFill>
            <a:schemeClr val="accent3">
              <a:lumMod val="40000"/>
              <a:lumOff val="6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Union</a:t>
            </a:r>
            <a:br>
              <a:rPr lang="en-CN" dirty="0">
                <a:solidFill>
                  <a:schemeClr val="tx1"/>
                </a:solidFill>
              </a:rPr>
            </a:br>
            <a:r>
              <a:rPr lang="en-CN" dirty="0">
                <a:solidFill>
                  <a:schemeClr val="tx1"/>
                </a:solidFill>
              </a:rPr>
              <a:t>Find</a:t>
            </a:r>
          </a:p>
        </p:txBody>
      </p:sp>
      <p:cxnSp>
        <p:nvCxnSpPr>
          <p:cNvPr id="11" name="Straight Arrow Connector 10">
            <a:extLst>
              <a:ext uri="{FF2B5EF4-FFF2-40B4-BE49-F238E27FC236}">
                <a16:creationId xmlns:a16="http://schemas.microsoft.com/office/drawing/2014/main" id="{C4BA41B1-90AE-64F9-7770-A6BFBD7A052D}"/>
              </a:ext>
            </a:extLst>
          </p:cNvPr>
          <p:cNvCxnSpPr>
            <a:cxnSpLocks/>
            <a:stCxn id="14" idx="3"/>
          </p:cNvCxnSpPr>
          <p:nvPr/>
        </p:nvCxnSpPr>
        <p:spPr>
          <a:xfrm>
            <a:off x="7756903" y="1540480"/>
            <a:ext cx="1041264" cy="1888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2E8DF72-133F-6B3C-EB1D-0A36A23BA439}"/>
              </a:ext>
            </a:extLst>
          </p:cNvPr>
          <p:cNvCxnSpPr>
            <a:cxnSpLocks/>
            <a:stCxn id="18" idx="3"/>
            <a:endCxn id="5" idx="1"/>
          </p:cNvCxnSpPr>
          <p:nvPr/>
        </p:nvCxnSpPr>
        <p:spPr>
          <a:xfrm>
            <a:off x="7756904" y="3685530"/>
            <a:ext cx="10412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FB7921B-6141-9993-A962-25258007BC89}"/>
              </a:ext>
            </a:extLst>
          </p:cNvPr>
          <p:cNvCxnSpPr>
            <a:cxnSpLocks/>
            <a:stCxn id="20" idx="3"/>
          </p:cNvCxnSpPr>
          <p:nvPr/>
        </p:nvCxnSpPr>
        <p:spPr>
          <a:xfrm flipV="1">
            <a:off x="7756904" y="3939872"/>
            <a:ext cx="1041263" cy="2066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C83F1F58-BFDA-22AA-A6B8-8A5F4296EC8F}"/>
              </a:ext>
            </a:extLst>
          </p:cNvPr>
          <p:cNvSpPr/>
          <p:nvPr/>
        </p:nvSpPr>
        <p:spPr>
          <a:xfrm>
            <a:off x="6320038" y="271787"/>
            <a:ext cx="1387253" cy="832840"/>
          </a:xfrm>
          <a:prstGeom prst="roundRect">
            <a:avLst/>
          </a:prstGeom>
          <a:solidFill>
            <a:schemeClr val="accent3">
              <a:lumMod val="40000"/>
              <a:lumOff val="6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Tree</a:t>
            </a:r>
            <a:r>
              <a:rPr lang="en-US" altLang="zh-CN" dirty="0">
                <a:solidFill>
                  <a:schemeClr val="tx1"/>
                </a:solidFill>
                <a:ea typeface="Hei" pitchFamily="2" charset="-122"/>
              </a:rPr>
              <a:t>-Based</a:t>
            </a:r>
            <a:endParaRPr lang="en-CN" dirty="0">
              <a:solidFill>
                <a:schemeClr val="tx1"/>
              </a:solidFill>
            </a:endParaRPr>
          </a:p>
          <a:p>
            <a:pPr algn="ctr"/>
            <a:r>
              <a:rPr lang="en-CN" dirty="0">
                <a:solidFill>
                  <a:schemeClr val="tx1"/>
                </a:solidFill>
              </a:rPr>
              <a:t>Union</a:t>
            </a:r>
            <a:br>
              <a:rPr lang="en-CN" dirty="0">
                <a:solidFill>
                  <a:schemeClr val="tx1"/>
                </a:solidFill>
              </a:rPr>
            </a:br>
            <a:r>
              <a:rPr lang="en-CN" dirty="0">
                <a:solidFill>
                  <a:schemeClr val="tx1"/>
                </a:solidFill>
              </a:rPr>
              <a:t>Find</a:t>
            </a:r>
          </a:p>
        </p:txBody>
      </p:sp>
      <p:sp>
        <p:nvSpPr>
          <p:cNvPr id="30" name="Rounded Rectangle 29">
            <a:extLst>
              <a:ext uri="{FF2B5EF4-FFF2-40B4-BE49-F238E27FC236}">
                <a16:creationId xmlns:a16="http://schemas.microsoft.com/office/drawing/2014/main" id="{03FAD6F3-33AA-02CF-0BB2-2166290733A6}"/>
              </a:ext>
            </a:extLst>
          </p:cNvPr>
          <p:cNvSpPr/>
          <p:nvPr/>
        </p:nvSpPr>
        <p:spPr>
          <a:xfrm>
            <a:off x="6320038" y="4684196"/>
            <a:ext cx="1387253" cy="832840"/>
          </a:xfrm>
          <a:prstGeom prst="roundRect">
            <a:avLst/>
          </a:prstGeom>
          <a:solidFill>
            <a:schemeClr val="accent3">
              <a:lumMod val="40000"/>
              <a:lumOff val="6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rPr>
              <a:t>Tree</a:t>
            </a:r>
            <a:r>
              <a:rPr lang="en-US" altLang="zh-CN" dirty="0">
                <a:solidFill>
                  <a:schemeClr val="tx1"/>
                </a:solidFill>
                <a:ea typeface="Hei" pitchFamily="2" charset="-122"/>
              </a:rPr>
              <a:t>-Based</a:t>
            </a:r>
            <a:endParaRPr lang="en-CN" dirty="0">
              <a:solidFill>
                <a:schemeClr val="tx1"/>
              </a:solidFill>
            </a:endParaRPr>
          </a:p>
          <a:p>
            <a:pPr algn="ctr"/>
            <a:r>
              <a:rPr lang="en-CN" dirty="0">
                <a:solidFill>
                  <a:schemeClr val="tx1"/>
                </a:solidFill>
              </a:rPr>
              <a:t>Union</a:t>
            </a:r>
            <a:br>
              <a:rPr lang="en-CN" dirty="0">
                <a:solidFill>
                  <a:schemeClr val="tx1"/>
                </a:solidFill>
              </a:rPr>
            </a:br>
            <a:r>
              <a:rPr lang="en-CN" dirty="0">
                <a:solidFill>
                  <a:schemeClr val="tx1"/>
                </a:solidFill>
              </a:rPr>
              <a:t>Find</a:t>
            </a:r>
          </a:p>
        </p:txBody>
      </p:sp>
      <p:cxnSp>
        <p:nvCxnSpPr>
          <p:cNvPr id="31" name="Straight Arrow Connector 30">
            <a:extLst>
              <a:ext uri="{FF2B5EF4-FFF2-40B4-BE49-F238E27FC236}">
                <a16:creationId xmlns:a16="http://schemas.microsoft.com/office/drawing/2014/main" id="{85714C20-DC37-C4C7-C4DF-708F05C1D81F}"/>
              </a:ext>
            </a:extLst>
          </p:cNvPr>
          <p:cNvCxnSpPr>
            <a:cxnSpLocks/>
            <a:stCxn id="5" idx="3"/>
          </p:cNvCxnSpPr>
          <p:nvPr/>
        </p:nvCxnSpPr>
        <p:spPr>
          <a:xfrm>
            <a:off x="10284642" y="3685530"/>
            <a:ext cx="4674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1B102C9-D7CF-5E88-4187-A2B19B23BC5C}"/>
              </a:ext>
            </a:extLst>
          </p:cNvPr>
          <p:cNvSpPr txBox="1"/>
          <p:nvPr/>
        </p:nvSpPr>
        <p:spPr>
          <a:xfrm>
            <a:off x="10458397" y="3500864"/>
            <a:ext cx="1549569" cy="369332"/>
          </a:xfrm>
          <a:prstGeom prst="rect">
            <a:avLst/>
          </a:prstGeom>
          <a:noFill/>
        </p:spPr>
        <p:txBody>
          <a:bodyPr wrap="square">
            <a:spAutoFit/>
          </a:bodyPr>
          <a:lstStyle/>
          <a:p>
            <a:pPr algn="ctr"/>
            <a:r>
              <a:rPr lang="en-CN" dirty="0">
                <a:solidFill>
                  <a:schemeClr val="tx1"/>
                </a:solidFill>
              </a:rPr>
              <a:t>Dedup</a:t>
            </a:r>
          </a:p>
        </p:txBody>
      </p:sp>
    </p:spTree>
    <p:extLst>
      <p:ext uri="{BB962C8B-B14F-4D97-AF65-F5344CB8AC3E}">
        <p14:creationId xmlns:p14="http://schemas.microsoft.com/office/powerpoint/2010/main" val="2681685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3167" y="2022534"/>
            <a:ext cx="10267200" cy="1382400"/>
          </a:xfrm>
        </p:spPr>
        <p:txBody>
          <a:bodyPr/>
          <a:lstStyle/>
          <a:p>
            <a:r>
              <a:rPr lang="zh-CN" altLang="en-US" dirty="0"/>
              <a:t>大语言模型技术以及文本数据集介绍</a:t>
            </a:r>
            <a:endParaRPr lang="en-US" altLang="zh-C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449279"/>
            <a:ext cx="10521388" cy="1015200"/>
          </a:xfrm>
        </p:spPr>
        <p:txBody>
          <a:bodyPr/>
          <a:lstStyle/>
          <a:p>
            <a:r>
              <a:rPr lang="en-CN" altLang="zh-CN" dirty="0"/>
              <a:t>Xorbits</a:t>
            </a:r>
            <a:r>
              <a:rPr lang="zh-CN" altLang="en-CN" dirty="0"/>
              <a:t>实验</a:t>
            </a:r>
            <a:r>
              <a:rPr lang="zh-CN" altLang="en-US" dirty="0"/>
              <a:t>结果 </a:t>
            </a:r>
            <a:r>
              <a:rPr lang="en-US" altLang="zh-CN" dirty="0"/>
              <a:t>–</a:t>
            </a:r>
            <a:r>
              <a:rPr lang="zh-CN" altLang="en-US" dirty="0"/>
              <a:t> 优化前后对比</a:t>
            </a:r>
          </a:p>
        </p:txBody>
      </p:sp>
      <p:pic>
        <p:nvPicPr>
          <p:cNvPr id="7" name="Picture 6">
            <a:extLst>
              <a:ext uri="{FF2B5EF4-FFF2-40B4-BE49-F238E27FC236}">
                <a16:creationId xmlns:a16="http://schemas.microsoft.com/office/drawing/2014/main" id="{F61D8B06-642D-751B-2BF1-E4BD8BFA98BE}"/>
              </a:ext>
            </a:extLst>
          </p:cNvPr>
          <p:cNvPicPr>
            <a:picLocks noChangeAspect="1"/>
          </p:cNvPicPr>
          <p:nvPr/>
        </p:nvPicPr>
        <p:blipFill>
          <a:blip r:embed="rId3"/>
          <a:stretch>
            <a:fillRect/>
          </a:stretch>
        </p:blipFill>
        <p:spPr>
          <a:xfrm>
            <a:off x="4100223" y="1218926"/>
            <a:ext cx="7772400" cy="5551714"/>
          </a:xfrm>
          <a:prstGeom prst="rect">
            <a:avLst/>
          </a:prstGeom>
        </p:spPr>
      </p:pic>
      <p:sp>
        <p:nvSpPr>
          <p:cNvPr id="2" name="内容占位符 2">
            <a:extLst>
              <a:ext uri="{FF2B5EF4-FFF2-40B4-BE49-F238E27FC236}">
                <a16:creationId xmlns:a16="http://schemas.microsoft.com/office/drawing/2014/main" id="{DE456A35-AB9D-8887-0491-05069C524D5C}"/>
              </a:ext>
            </a:extLst>
          </p:cNvPr>
          <p:cNvSpPr>
            <a:spLocks noGrp="1"/>
          </p:cNvSpPr>
          <p:nvPr>
            <p:ph sz="half" idx="2"/>
          </p:nvPr>
        </p:nvSpPr>
        <p:spPr>
          <a:xfrm>
            <a:off x="114358" y="1961500"/>
            <a:ext cx="3985865" cy="3866276"/>
          </a:xfrm>
        </p:spPr>
        <p:txBody>
          <a:bodyPr>
            <a:normAutofit/>
          </a:bodyPr>
          <a:lstStyle/>
          <a:p>
            <a:r>
              <a:rPr lang="zh-CN" altLang="en-CN" sz="2400" dirty="0">
                <a:solidFill>
                  <a:srgbClr val="191B1F"/>
                </a:solidFill>
                <a:latin typeface="-apple-system"/>
              </a:rPr>
              <a:t>速度</a:t>
            </a:r>
            <a:r>
              <a:rPr lang="zh-CN" altLang="en-US" sz="2400" dirty="0">
                <a:solidFill>
                  <a:srgbClr val="191B1F"/>
                </a:solidFill>
                <a:latin typeface="-apple-system"/>
              </a:rPr>
              <a:t>相比于优化前提升了近一倍。</a:t>
            </a:r>
            <a:endParaRPr lang="en-US" altLang="zh-CN" sz="2400" dirty="0">
              <a:solidFill>
                <a:srgbClr val="191B1F"/>
              </a:solidFill>
              <a:latin typeface="-apple-system"/>
            </a:endParaRPr>
          </a:p>
        </p:txBody>
      </p:sp>
    </p:spTree>
    <p:extLst>
      <p:ext uri="{BB962C8B-B14F-4D97-AF65-F5344CB8AC3E}">
        <p14:creationId xmlns:p14="http://schemas.microsoft.com/office/powerpoint/2010/main" val="398482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3167" y="2022534"/>
            <a:ext cx="10267200" cy="1382400"/>
          </a:xfrm>
        </p:spPr>
        <p:txBody>
          <a:bodyPr/>
          <a:lstStyle/>
          <a:p>
            <a:r>
              <a:rPr lang="zh-CN" altLang="en-US" dirty="0"/>
              <a:t>超大规模文本数据集去重实验</a:t>
            </a:r>
            <a:endParaRPr lang="en-US" altLang="zh-CN" dirty="0"/>
          </a:p>
        </p:txBody>
      </p:sp>
    </p:spTree>
    <p:extLst>
      <p:ext uri="{BB962C8B-B14F-4D97-AF65-F5344CB8AC3E}">
        <p14:creationId xmlns:p14="http://schemas.microsoft.com/office/powerpoint/2010/main" val="3625932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449279"/>
            <a:ext cx="10521388" cy="1015200"/>
          </a:xfrm>
        </p:spPr>
        <p:txBody>
          <a:bodyPr/>
          <a:lstStyle/>
          <a:p>
            <a:r>
              <a:rPr lang="zh-CN" altLang="en-US" dirty="0"/>
              <a:t>超大文本数据集分布式多机去重实验</a:t>
            </a:r>
          </a:p>
        </p:txBody>
      </p:sp>
      <p:sp>
        <p:nvSpPr>
          <p:cNvPr id="2" name="内容占位符 2">
            <a:extLst>
              <a:ext uri="{FF2B5EF4-FFF2-40B4-BE49-F238E27FC236}">
                <a16:creationId xmlns:a16="http://schemas.microsoft.com/office/drawing/2014/main" id="{73463B8C-0225-0CAC-BCE7-9B20A1DE76A4}"/>
              </a:ext>
            </a:extLst>
          </p:cNvPr>
          <p:cNvSpPr>
            <a:spLocks noGrp="1"/>
          </p:cNvSpPr>
          <p:nvPr>
            <p:ph sz="half" idx="2"/>
          </p:nvPr>
        </p:nvSpPr>
        <p:spPr>
          <a:xfrm>
            <a:off x="734972" y="1808394"/>
            <a:ext cx="9662096" cy="1594500"/>
          </a:xfrm>
        </p:spPr>
        <p:txBody>
          <a:bodyPr>
            <a:normAutofit/>
          </a:bodyPr>
          <a:lstStyle/>
          <a:p>
            <a:r>
              <a:rPr lang="en-CN" altLang="zh-CN" sz="2400" dirty="0">
                <a:solidFill>
                  <a:srgbClr val="191B1F"/>
                </a:solidFill>
                <a:latin typeface="-apple-system"/>
                <a:hlinkClick r:id="rId3"/>
              </a:rPr>
              <a:t>OSCAR</a:t>
            </a:r>
            <a:r>
              <a:rPr lang="zh-CN" altLang="en-US" sz="2400" dirty="0">
                <a:solidFill>
                  <a:srgbClr val="191B1F"/>
                </a:solidFill>
                <a:latin typeface="-apple-system"/>
                <a:hlinkClick r:id="rId3"/>
              </a:rPr>
              <a:t> </a:t>
            </a:r>
            <a:r>
              <a:rPr lang="en-US" altLang="zh-CN" sz="2400" dirty="0">
                <a:solidFill>
                  <a:srgbClr val="191B1F"/>
                </a:solidFill>
                <a:latin typeface="-apple-system"/>
                <a:hlinkClick r:id="rId3"/>
              </a:rPr>
              <a:t>2201</a:t>
            </a:r>
            <a:r>
              <a:rPr lang="zh-CN" altLang="en-US" sz="2400" dirty="0">
                <a:solidFill>
                  <a:srgbClr val="191B1F"/>
                </a:solidFill>
                <a:latin typeface="-apple-system"/>
              </a:rPr>
              <a:t>的中文数据集（总共</a:t>
            </a:r>
            <a:r>
              <a:rPr lang="en-US" altLang="zh-CN" sz="2400" dirty="0">
                <a:solidFill>
                  <a:srgbClr val="191B1F"/>
                </a:solidFill>
                <a:latin typeface="-apple-system"/>
              </a:rPr>
              <a:t>900.9 GB</a:t>
            </a:r>
            <a:r>
              <a:rPr lang="zh-CN" altLang="en-US" sz="2400" dirty="0">
                <a:solidFill>
                  <a:srgbClr val="191B1F"/>
                </a:solidFill>
                <a:latin typeface="-apple-system"/>
              </a:rPr>
              <a:t>，共	</a:t>
            </a:r>
            <a:r>
              <a:rPr lang="en-US" altLang="zh-CN" sz="2400" dirty="0">
                <a:solidFill>
                  <a:srgbClr val="191B1F"/>
                </a:solidFill>
                <a:latin typeface="-apple-system"/>
              </a:rPr>
              <a:t>56524518</a:t>
            </a:r>
            <a:r>
              <a:rPr lang="zh-CN" altLang="en-US" sz="2400" b="0" i="0" dirty="0">
                <a:solidFill>
                  <a:srgbClr val="191B1F"/>
                </a:solidFill>
                <a:effectLst/>
                <a:latin typeface="-apple-system"/>
              </a:rPr>
              <a:t>行</a:t>
            </a:r>
            <a:r>
              <a:rPr lang="zh-CN" altLang="en-US" sz="2400" dirty="0">
                <a:solidFill>
                  <a:srgbClr val="191B1F"/>
                </a:solidFill>
                <a:latin typeface="-apple-system"/>
              </a:rPr>
              <a:t>）</a:t>
            </a:r>
            <a:endParaRPr lang="en-US" altLang="zh-CN" sz="2400" dirty="0">
              <a:solidFill>
                <a:srgbClr val="191B1F"/>
              </a:solidFill>
              <a:latin typeface="-apple-system"/>
            </a:endParaRPr>
          </a:p>
          <a:p>
            <a:r>
              <a:rPr lang="zh-CN" altLang="en-US" sz="2400" b="0" i="0" dirty="0">
                <a:solidFill>
                  <a:srgbClr val="191B1F"/>
                </a:solidFill>
                <a:effectLst/>
                <a:latin typeface="-apple-system"/>
              </a:rPr>
              <a:t>选取了其中</a:t>
            </a:r>
            <a:r>
              <a:rPr lang="en-US" altLang="zh-CN" sz="2400" b="0" i="0" dirty="0">
                <a:solidFill>
                  <a:srgbClr val="191B1F"/>
                </a:solidFill>
                <a:effectLst/>
                <a:latin typeface="-apple-system"/>
              </a:rPr>
              <a:t>500GB</a:t>
            </a:r>
            <a:r>
              <a:rPr lang="zh-CN" altLang="en-US" sz="2400" b="0" i="0" dirty="0">
                <a:solidFill>
                  <a:srgbClr val="191B1F"/>
                </a:solidFill>
                <a:effectLst/>
                <a:latin typeface="-apple-system"/>
              </a:rPr>
              <a:t>的数据，共</a:t>
            </a:r>
            <a:r>
              <a:rPr lang="en-US" altLang="zh-CN" sz="2400" b="0" i="0" dirty="0">
                <a:solidFill>
                  <a:srgbClr val="191B1F"/>
                </a:solidFill>
                <a:effectLst/>
                <a:latin typeface="-apple-system"/>
              </a:rPr>
              <a:t>31385092</a:t>
            </a:r>
            <a:r>
              <a:rPr lang="zh-CN" altLang="en-US" sz="2400" b="0" i="0" dirty="0">
                <a:solidFill>
                  <a:srgbClr val="191B1F"/>
                </a:solidFill>
                <a:effectLst/>
                <a:latin typeface="-apple-system"/>
              </a:rPr>
              <a:t>行</a:t>
            </a:r>
            <a:endParaRPr lang="en-US" altLang="zh-CN" sz="2400" b="0" i="0" dirty="0">
              <a:solidFill>
                <a:srgbClr val="191B1F"/>
              </a:solidFill>
              <a:effectLst/>
              <a:latin typeface="-apple-system"/>
            </a:endParaRPr>
          </a:p>
          <a:p>
            <a:r>
              <a:rPr lang="zh-CN" altLang="en-US" sz="2400" dirty="0">
                <a:solidFill>
                  <a:srgbClr val="191B1F"/>
                </a:solidFill>
                <a:latin typeface="-apple-system"/>
              </a:rPr>
              <a:t>实验机器介绍：</a:t>
            </a:r>
            <a:r>
              <a:rPr lang="en-US" altLang="zh-CN" sz="2400" dirty="0">
                <a:solidFill>
                  <a:srgbClr val="191B1F"/>
                </a:solidFill>
                <a:latin typeface="-apple-system"/>
              </a:rPr>
              <a:t>AWS</a:t>
            </a:r>
            <a:r>
              <a:rPr lang="zh-CN" altLang="en-US" sz="2400" dirty="0">
                <a:solidFill>
                  <a:srgbClr val="191B1F"/>
                </a:solidFill>
                <a:latin typeface="-apple-system"/>
              </a:rPr>
              <a:t>的</a:t>
            </a:r>
            <a:r>
              <a:rPr lang="en-US" altLang="zh-CN" sz="2400" dirty="0">
                <a:solidFill>
                  <a:srgbClr val="191B1F"/>
                </a:solidFill>
                <a:latin typeface="-apple-system"/>
              </a:rPr>
              <a:t>R6i.8xlarge</a:t>
            </a:r>
            <a:r>
              <a:rPr lang="zh-CN" altLang="en-US" sz="2400" dirty="0">
                <a:solidFill>
                  <a:srgbClr val="191B1F"/>
                </a:solidFill>
                <a:latin typeface="-apple-system"/>
              </a:rPr>
              <a:t> （总共</a:t>
            </a:r>
            <a:r>
              <a:rPr lang="en-US" altLang="zh-CN" sz="2400" dirty="0">
                <a:solidFill>
                  <a:srgbClr val="191B1F"/>
                </a:solidFill>
                <a:latin typeface="-apple-system"/>
              </a:rPr>
              <a:t>15</a:t>
            </a:r>
            <a:r>
              <a:rPr lang="zh-CN" altLang="en-US" sz="2400" dirty="0">
                <a:solidFill>
                  <a:srgbClr val="191B1F"/>
                </a:solidFill>
                <a:latin typeface="-apple-system"/>
              </a:rPr>
              <a:t>台机器）</a:t>
            </a:r>
            <a:endParaRPr lang="en-US" altLang="zh-CN" sz="2400" dirty="0">
              <a:solidFill>
                <a:srgbClr val="191B1F"/>
              </a:solidFill>
              <a:latin typeface="-apple-system"/>
            </a:endParaRPr>
          </a:p>
          <a:p>
            <a:endParaRPr lang="en-US" altLang="zh-CN" sz="2400" dirty="0">
              <a:solidFill>
                <a:srgbClr val="191B1F"/>
              </a:solidFill>
              <a:latin typeface="-apple-system"/>
            </a:endParaRPr>
          </a:p>
        </p:txBody>
      </p:sp>
      <p:graphicFrame>
        <p:nvGraphicFramePr>
          <p:cNvPr id="5" name="Table 4">
            <a:extLst>
              <a:ext uri="{FF2B5EF4-FFF2-40B4-BE49-F238E27FC236}">
                <a16:creationId xmlns:a16="http://schemas.microsoft.com/office/drawing/2014/main" id="{DC3DD68A-9BAF-9470-03DC-6EE3980051F3}"/>
              </a:ext>
            </a:extLst>
          </p:cNvPr>
          <p:cNvGraphicFramePr>
            <a:graphicFrameLocks noGrp="1"/>
          </p:cNvGraphicFramePr>
          <p:nvPr>
            <p:extLst>
              <p:ext uri="{D42A27DB-BD31-4B8C-83A1-F6EECF244321}">
                <p14:modId xmlns:p14="http://schemas.microsoft.com/office/powerpoint/2010/main" val="1817833032"/>
              </p:ext>
            </p:extLst>
          </p:nvPr>
        </p:nvGraphicFramePr>
        <p:xfrm>
          <a:off x="1739589" y="3746809"/>
          <a:ext cx="8447600" cy="2661911"/>
        </p:xfrm>
        <a:graphic>
          <a:graphicData uri="http://schemas.openxmlformats.org/drawingml/2006/table">
            <a:tbl>
              <a:tblPr firstRow="1" bandRow="1">
                <a:tableStyleId>{5C22544A-7EE6-4342-B048-85BDC9FD1C3A}</a:tableStyleId>
              </a:tblPr>
              <a:tblGrid>
                <a:gridCol w="4223800">
                  <a:extLst>
                    <a:ext uri="{9D8B030D-6E8A-4147-A177-3AD203B41FA5}">
                      <a16:colId xmlns:a16="http://schemas.microsoft.com/office/drawing/2014/main" val="3550554664"/>
                    </a:ext>
                  </a:extLst>
                </a:gridCol>
                <a:gridCol w="4223800">
                  <a:extLst>
                    <a:ext uri="{9D8B030D-6E8A-4147-A177-3AD203B41FA5}">
                      <a16:colId xmlns:a16="http://schemas.microsoft.com/office/drawing/2014/main" val="954608761"/>
                    </a:ext>
                  </a:extLst>
                </a:gridCol>
              </a:tblGrid>
              <a:tr h="438576">
                <a:tc>
                  <a:txBody>
                    <a:bodyPr/>
                    <a:lstStyle/>
                    <a:p>
                      <a:r>
                        <a:rPr lang="en-CN" dirty="0"/>
                        <a:t>Compute</a:t>
                      </a:r>
                    </a:p>
                  </a:txBody>
                  <a:tcPr/>
                </a:tc>
                <a:tc>
                  <a:txBody>
                    <a:bodyPr/>
                    <a:lstStyle/>
                    <a:p>
                      <a:r>
                        <a:rPr lang="en-CN" dirty="0"/>
                        <a:t>Value</a:t>
                      </a:r>
                    </a:p>
                  </a:txBody>
                  <a:tcPr/>
                </a:tc>
                <a:extLst>
                  <a:ext uri="{0D108BD9-81ED-4DB2-BD59-A6C34878D82A}">
                    <a16:rowId xmlns:a16="http://schemas.microsoft.com/office/drawing/2014/main" val="3983155531"/>
                  </a:ext>
                </a:extLst>
              </a:tr>
              <a:tr h="444667">
                <a:tc>
                  <a:txBody>
                    <a:bodyPr/>
                    <a:lstStyle/>
                    <a:p>
                      <a:r>
                        <a:rPr lang="en-CN" dirty="0"/>
                        <a:t>vCPUs</a:t>
                      </a:r>
                    </a:p>
                  </a:txBody>
                  <a:tcPr/>
                </a:tc>
                <a:tc>
                  <a:txBody>
                    <a:bodyPr/>
                    <a:lstStyle/>
                    <a:p>
                      <a:r>
                        <a:rPr lang="en-CN" dirty="0"/>
                        <a:t>32</a:t>
                      </a:r>
                    </a:p>
                  </a:txBody>
                  <a:tcPr/>
                </a:tc>
                <a:extLst>
                  <a:ext uri="{0D108BD9-81ED-4DB2-BD59-A6C34878D82A}">
                    <a16:rowId xmlns:a16="http://schemas.microsoft.com/office/drawing/2014/main" val="2828022274"/>
                  </a:ext>
                </a:extLst>
              </a:tr>
              <a:tr h="444667">
                <a:tc>
                  <a:txBody>
                    <a:bodyPr/>
                    <a:lstStyle/>
                    <a:p>
                      <a:r>
                        <a:rPr lang="en-CN" dirty="0"/>
                        <a:t>Memory (GiB)</a:t>
                      </a:r>
                    </a:p>
                  </a:txBody>
                  <a:tcPr/>
                </a:tc>
                <a:tc>
                  <a:txBody>
                    <a:bodyPr/>
                    <a:lstStyle/>
                    <a:p>
                      <a:r>
                        <a:rPr lang="en-CN" dirty="0"/>
                        <a:t>256.0</a:t>
                      </a:r>
                    </a:p>
                  </a:txBody>
                  <a:tcPr/>
                </a:tc>
                <a:extLst>
                  <a:ext uri="{0D108BD9-81ED-4DB2-BD59-A6C34878D82A}">
                    <a16:rowId xmlns:a16="http://schemas.microsoft.com/office/drawing/2014/main" val="664845992"/>
                  </a:ext>
                </a:extLst>
              </a:tr>
              <a:tr h="444667">
                <a:tc>
                  <a:txBody>
                    <a:bodyPr/>
                    <a:lstStyle/>
                    <a:p>
                      <a:r>
                        <a:rPr lang="en-CN" dirty="0"/>
                        <a:t>Physical Processor</a:t>
                      </a:r>
                    </a:p>
                  </a:txBody>
                  <a:tcPr/>
                </a:tc>
                <a:tc>
                  <a:txBody>
                    <a:bodyPr/>
                    <a:lstStyle/>
                    <a:p>
                      <a:pPr fontAlgn="ctr"/>
                      <a:r>
                        <a:rPr lang="en-US" dirty="0">
                          <a:effectLst/>
                        </a:rPr>
                        <a:t>Intel Xeon 8375C (Ice Lake)</a:t>
                      </a:r>
                    </a:p>
                  </a:txBody>
                  <a:tcPr anchor="ctr"/>
                </a:tc>
                <a:extLst>
                  <a:ext uri="{0D108BD9-81ED-4DB2-BD59-A6C34878D82A}">
                    <a16:rowId xmlns:a16="http://schemas.microsoft.com/office/drawing/2014/main" val="1482155807"/>
                  </a:ext>
                </a:extLst>
              </a:tr>
              <a:tr h="444667">
                <a:tc>
                  <a:txBody>
                    <a:bodyPr/>
                    <a:lstStyle/>
                    <a:p>
                      <a:r>
                        <a:rPr lang="en-CN" dirty="0"/>
                        <a:t>Clock Speed (GHz)</a:t>
                      </a:r>
                    </a:p>
                  </a:txBody>
                  <a:tcPr/>
                </a:tc>
                <a:tc>
                  <a:txBody>
                    <a:bodyPr/>
                    <a:lstStyle/>
                    <a:p>
                      <a:r>
                        <a:rPr lang="en-CN" dirty="0"/>
                        <a:t>3.5</a:t>
                      </a:r>
                    </a:p>
                  </a:txBody>
                  <a:tcPr/>
                </a:tc>
                <a:extLst>
                  <a:ext uri="{0D108BD9-81ED-4DB2-BD59-A6C34878D82A}">
                    <a16:rowId xmlns:a16="http://schemas.microsoft.com/office/drawing/2014/main" val="2455604520"/>
                  </a:ext>
                </a:extLst>
              </a:tr>
              <a:tr h="444667">
                <a:tc>
                  <a:txBody>
                    <a:bodyPr/>
                    <a:lstStyle/>
                    <a:p>
                      <a:r>
                        <a:rPr lang="en-CN" dirty="0"/>
                        <a:t>CPU Architecture</a:t>
                      </a:r>
                    </a:p>
                  </a:txBody>
                  <a:tcPr/>
                </a:tc>
                <a:tc>
                  <a:txBody>
                    <a:bodyPr/>
                    <a:lstStyle/>
                    <a:p>
                      <a:r>
                        <a:rPr lang="en-US" dirty="0"/>
                        <a:t>x</a:t>
                      </a:r>
                      <a:r>
                        <a:rPr lang="en-CN" dirty="0"/>
                        <a:t>86_64</a:t>
                      </a:r>
                    </a:p>
                  </a:txBody>
                  <a:tcPr/>
                </a:tc>
                <a:extLst>
                  <a:ext uri="{0D108BD9-81ED-4DB2-BD59-A6C34878D82A}">
                    <a16:rowId xmlns:a16="http://schemas.microsoft.com/office/drawing/2014/main" val="1737047918"/>
                  </a:ext>
                </a:extLst>
              </a:tr>
            </a:tbl>
          </a:graphicData>
        </a:graphic>
      </p:graphicFrame>
    </p:spTree>
    <p:extLst>
      <p:ext uri="{BB962C8B-B14F-4D97-AF65-F5344CB8AC3E}">
        <p14:creationId xmlns:p14="http://schemas.microsoft.com/office/powerpoint/2010/main" val="3958320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449279"/>
            <a:ext cx="10521388" cy="1015200"/>
          </a:xfrm>
        </p:spPr>
        <p:txBody>
          <a:bodyPr/>
          <a:lstStyle/>
          <a:p>
            <a:r>
              <a:rPr lang="zh-CN" altLang="en-US" dirty="0"/>
              <a:t>实验结果：不同</a:t>
            </a:r>
            <a:r>
              <a:rPr lang="en-US" altLang="zh-CN" dirty="0"/>
              <a:t>Node</a:t>
            </a:r>
            <a:r>
              <a:rPr lang="zh-CN" altLang="en-US" dirty="0"/>
              <a:t>数量 </a:t>
            </a:r>
            <a:r>
              <a:rPr lang="en-US" altLang="zh-CN" dirty="0"/>
              <a:t>vs</a:t>
            </a:r>
            <a:r>
              <a:rPr lang="zh-CN" altLang="en-US" dirty="0"/>
              <a:t> 去重时间</a:t>
            </a:r>
          </a:p>
        </p:txBody>
      </p:sp>
      <p:pic>
        <p:nvPicPr>
          <p:cNvPr id="4" name="Picture 3">
            <a:extLst>
              <a:ext uri="{FF2B5EF4-FFF2-40B4-BE49-F238E27FC236}">
                <a16:creationId xmlns:a16="http://schemas.microsoft.com/office/drawing/2014/main" id="{AB205886-E6F0-B98F-55F2-B5AE05584D1F}"/>
              </a:ext>
            </a:extLst>
          </p:cNvPr>
          <p:cNvPicPr>
            <a:picLocks noChangeAspect="1"/>
          </p:cNvPicPr>
          <p:nvPr/>
        </p:nvPicPr>
        <p:blipFill rotWithShape="1">
          <a:blip r:embed="rId3"/>
          <a:srcRect l="11956" t="3626" r="14874" b="2319"/>
          <a:stretch/>
        </p:blipFill>
        <p:spPr>
          <a:xfrm>
            <a:off x="4998254" y="1464479"/>
            <a:ext cx="6462690" cy="4984296"/>
          </a:xfrm>
          <a:prstGeom prst="rect">
            <a:avLst/>
          </a:prstGeom>
        </p:spPr>
      </p:pic>
      <p:graphicFrame>
        <p:nvGraphicFramePr>
          <p:cNvPr id="2" name="Table 1">
            <a:extLst>
              <a:ext uri="{FF2B5EF4-FFF2-40B4-BE49-F238E27FC236}">
                <a16:creationId xmlns:a16="http://schemas.microsoft.com/office/drawing/2014/main" id="{81EB5174-732B-AA49-A1AF-98822473483D}"/>
              </a:ext>
            </a:extLst>
          </p:cNvPr>
          <p:cNvGraphicFramePr>
            <a:graphicFrameLocks noGrp="1"/>
          </p:cNvGraphicFramePr>
          <p:nvPr>
            <p:extLst>
              <p:ext uri="{D42A27DB-BD31-4B8C-83A1-F6EECF244321}">
                <p14:modId xmlns:p14="http://schemas.microsoft.com/office/powerpoint/2010/main" val="3633036316"/>
              </p:ext>
            </p:extLst>
          </p:nvPr>
        </p:nvGraphicFramePr>
        <p:xfrm>
          <a:off x="237544" y="2695270"/>
          <a:ext cx="4165120" cy="2319300"/>
        </p:xfrm>
        <a:graphic>
          <a:graphicData uri="http://schemas.openxmlformats.org/drawingml/2006/table">
            <a:tbl>
              <a:tblPr firstRow="1" bandRow="1">
                <a:tableStyleId>{5C22544A-7EE6-4342-B048-85BDC9FD1C3A}</a:tableStyleId>
              </a:tblPr>
              <a:tblGrid>
                <a:gridCol w="2216536">
                  <a:extLst>
                    <a:ext uri="{9D8B030D-6E8A-4147-A177-3AD203B41FA5}">
                      <a16:colId xmlns:a16="http://schemas.microsoft.com/office/drawing/2014/main" val="3550554664"/>
                    </a:ext>
                  </a:extLst>
                </a:gridCol>
                <a:gridCol w="974292">
                  <a:extLst>
                    <a:ext uri="{9D8B030D-6E8A-4147-A177-3AD203B41FA5}">
                      <a16:colId xmlns:a16="http://schemas.microsoft.com/office/drawing/2014/main" val="954608761"/>
                    </a:ext>
                  </a:extLst>
                </a:gridCol>
                <a:gridCol w="974292">
                  <a:extLst>
                    <a:ext uri="{9D8B030D-6E8A-4147-A177-3AD203B41FA5}">
                      <a16:colId xmlns:a16="http://schemas.microsoft.com/office/drawing/2014/main" val="745109476"/>
                    </a:ext>
                  </a:extLst>
                </a:gridCol>
              </a:tblGrid>
              <a:tr h="600428">
                <a:tc>
                  <a:txBody>
                    <a:bodyPr/>
                    <a:lstStyle/>
                    <a:p>
                      <a:pPr algn="ctr"/>
                      <a:r>
                        <a:rPr lang="en-CN" sz="1400" dirty="0"/>
                        <a:t>Pre</a:t>
                      </a:r>
                      <a:r>
                        <a:rPr lang="en-US" altLang="zh-CN" sz="1400" b="0" i="0" dirty="0">
                          <a:ea typeface="Hei" pitchFamily="2" charset="-122"/>
                        </a:rPr>
                        <a:t>/Post-Deduplication</a:t>
                      </a:r>
                      <a:r>
                        <a:rPr lang="zh-CN" altLang="en-US" sz="1400" dirty="0"/>
                        <a:t> </a:t>
                      </a:r>
                      <a:r>
                        <a:rPr lang="en-US" altLang="zh-CN" sz="1400" dirty="0"/>
                        <a:t>Rows</a:t>
                      </a:r>
                      <a:endParaRPr lang="en-CN" sz="1400" dirty="0"/>
                    </a:p>
                  </a:txBody>
                  <a:tcPr anchor="ctr"/>
                </a:tc>
                <a:tc>
                  <a:txBody>
                    <a:bodyPr/>
                    <a:lstStyle/>
                    <a:p>
                      <a:pPr algn="ctr"/>
                      <a:r>
                        <a:rPr lang="en-CN" sz="1400" dirty="0"/>
                        <a:t>Node Num</a:t>
                      </a:r>
                    </a:p>
                  </a:txBody>
                  <a:tcPr anchor="ctr"/>
                </a:tc>
                <a:tc>
                  <a:txBody>
                    <a:bodyPr/>
                    <a:lstStyle/>
                    <a:p>
                      <a:pPr algn="ctr"/>
                      <a:r>
                        <a:rPr lang="en-CN" sz="1400" dirty="0"/>
                        <a:t>Time</a:t>
                      </a:r>
                    </a:p>
                  </a:txBody>
                  <a:tcPr anchor="ctr"/>
                </a:tc>
                <a:extLst>
                  <a:ext uri="{0D108BD9-81ED-4DB2-BD59-A6C34878D82A}">
                    <a16:rowId xmlns:a16="http://schemas.microsoft.com/office/drawing/2014/main" val="3983155531"/>
                  </a:ext>
                </a:extLst>
              </a:tr>
              <a:tr h="429718">
                <a:tc>
                  <a:txBody>
                    <a:bodyPr/>
                    <a:lstStyle/>
                    <a:p>
                      <a:pPr algn="ctr"/>
                      <a:r>
                        <a:rPr lang="en-CN" sz="1400" b="0" i="0" kern="1200" dirty="0">
                          <a:solidFill>
                            <a:schemeClr val="dk1"/>
                          </a:solidFill>
                          <a:effectLst/>
                          <a:latin typeface="+mn-lt"/>
                          <a:ea typeface="+mn-ea"/>
                          <a:cs typeface="+mn-cs"/>
                        </a:rPr>
                        <a:t>31,385,092 / 20,380,655</a:t>
                      </a:r>
                      <a:endParaRPr lang="en-CN" sz="1400" dirty="0"/>
                    </a:p>
                  </a:txBody>
                  <a:tcPr anchor="ctr"/>
                </a:tc>
                <a:tc>
                  <a:txBody>
                    <a:bodyPr/>
                    <a:lstStyle/>
                    <a:p>
                      <a:pPr algn="ctr"/>
                      <a:r>
                        <a:rPr lang="en-CN" sz="1400" dirty="0"/>
                        <a:t>5</a:t>
                      </a:r>
                    </a:p>
                  </a:txBody>
                  <a:tcPr anchor="ctr"/>
                </a:tc>
                <a:tc>
                  <a:txBody>
                    <a:bodyPr/>
                    <a:lstStyle/>
                    <a:p>
                      <a:pPr algn="ctr"/>
                      <a:r>
                        <a:rPr lang="en-CN" sz="1400" dirty="0"/>
                        <a:t>1174 s</a:t>
                      </a:r>
                    </a:p>
                  </a:txBody>
                  <a:tcPr anchor="ctr"/>
                </a:tc>
                <a:extLst>
                  <a:ext uri="{0D108BD9-81ED-4DB2-BD59-A6C34878D82A}">
                    <a16:rowId xmlns:a16="http://schemas.microsoft.com/office/drawing/2014/main" val="2828022274"/>
                  </a:ext>
                </a:extLst>
              </a:tr>
              <a:tr h="429718">
                <a:tc>
                  <a:txBody>
                    <a:bodyPr/>
                    <a:lstStyle/>
                    <a:p>
                      <a:pPr algn="ctr"/>
                      <a:r>
                        <a:rPr lang="en-CN" sz="1400" b="0" i="0" kern="1200" dirty="0">
                          <a:solidFill>
                            <a:schemeClr val="dk1"/>
                          </a:solidFill>
                          <a:effectLst/>
                          <a:latin typeface="+mn-lt"/>
                          <a:ea typeface="+mn-ea"/>
                          <a:cs typeface="+mn-cs"/>
                        </a:rPr>
                        <a:t>- Same -</a:t>
                      </a:r>
                      <a:endParaRPr lang="en-CN" sz="1400" dirty="0"/>
                    </a:p>
                  </a:txBody>
                  <a:tcPr anchor="ctr"/>
                </a:tc>
                <a:tc>
                  <a:txBody>
                    <a:bodyPr/>
                    <a:lstStyle/>
                    <a:p>
                      <a:pPr algn="ctr"/>
                      <a:r>
                        <a:rPr lang="en-CN" sz="1400" dirty="0"/>
                        <a:t>7</a:t>
                      </a:r>
                    </a:p>
                  </a:txBody>
                  <a:tcPr anchor="ctr"/>
                </a:tc>
                <a:tc>
                  <a:txBody>
                    <a:bodyPr/>
                    <a:lstStyle/>
                    <a:p>
                      <a:pPr algn="ctr"/>
                      <a:r>
                        <a:rPr lang="en-CN" sz="1400" dirty="0"/>
                        <a:t>938 s</a:t>
                      </a:r>
                    </a:p>
                  </a:txBody>
                  <a:tcPr anchor="ctr"/>
                </a:tc>
                <a:extLst>
                  <a:ext uri="{0D108BD9-81ED-4DB2-BD59-A6C34878D82A}">
                    <a16:rowId xmlns:a16="http://schemas.microsoft.com/office/drawing/2014/main" val="664845992"/>
                  </a:ext>
                </a:extLst>
              </a:tr>
              <a:tr h="429718">
                <a:tc>
                  <a:txBody>
                    <a:bodyPr/>
                    <a:lstStyle/>
                    <a:p>
                      <a:pPr algn="ctr"/>
                      <a:r>
                        <a:rPr lang="en-CN" sz="1400" b="0" i="0" kern="1200" dirty="0">
                          <a:solidFill>
                            <a:schemeClr val="dk1"/>
                          </a:solidFill>
                          <a:effectLst/>
                          <a:latin typeface="+mn-lt"/>
                          <a:ea typeface="+mn-ea"/>
                          <a:cs typeface="+mn-cs"/>
                        </a:rPr>
                        <a:t>- Same -</a:t>
                      </a:r>
                      <a:endParaRPr lang="en-CN" sz="1400" dirty="0"/>
                    </a:p>
                  </a:txBody>
                  <a:tcPr anchor="ctr"/>
                </a:tc>
                <a:tc>
                  <a:txBody>
                    <a:bodyPr/>
                    <a:lstStyle/>
                    <a:p>
                      <a:pPr algn="ctr"/>
                      <a:r>
                        <a:rPr lang="en-CN" sz="1400" dirty="0"/>
                        <a:t>10</a:t>
                      </a:r>
                    </a:p>
                  </a:txBody>
                  <a:tcPr anchor="ctr"/>
                </a:tc>
                <a:tc>
                  <a:txBody>
                    <a:bodyPr/>
                    <a:lstStyle/>
                    <a:p>
                      <a:pPr algn="ctr"/>
                      <a:r>
                        <a:rPr lang="en-CN" sz="1400" dirty="0"/>
                        <a:t>683 s</a:t>
                      </a:r>
                    </a:p>
                  </a:txBody>
                  <a:tcPr anchor="ctr"/>
                </a:tc>
                <a:extLst>
                  <a:ext uri="{0D108BD9-81ED-4DB2-BD59-A6C34878D82A}">
                    <a16:rowId xmlns:a16="http://schemas.microsoft.com/office/drawing/2014/main" val="707219227"/>
                  </a:ext>
                </a:extLst>
              </a:tr>
              <a:tr h="429718">
                <a:tc>
                  <a:txBody>
                    <a:bodyPr/>
                    <a:lstStyle/>
                    <a:p>
                      <a:pPr algn="ctr"/>
                      <a:r>
                        <a:rPr lang="en-CN" sz="1400" b="0" i="0" kern="1200" dirty="0">
                          <a:solidFill>
                            <a:schemeClr val="dk1"/>
                          </a:solidFill>
                          <a:effectLst/>
                          <a:latin typeface="+mn-lt"/>
                          <a:ea typeface="+mn-ea"/>
                          <a:cs typeface="+mn-cs"/>
                        </a:rPr>
                        <a:t>- Same -</a:t>
                      </a:r>
                      <a:endParaRPr lang="en-CN" sz="1400" dirty="0"/>
                    </a:p>
                  </a:txBody>
                  <a:tcPr anchor="ctr"/>
                </a:tc>
                <a:tc>
                  <a:txBody>
                    <a:bodyPr/>
                    <a:lstStyle/>
                    <a:p>
                      <a:pPr algn="ctr" fontAlgn="ctr"/>
                      <a:r>
                        <a:rPr lang="en-US" sz="1400" dirty="0">
                          <a:effectLst/>
                        </a:rPr>
                        <a:t>15</a:t>
                      </a:r>
                    </a:p>
                  </a:txBody>
                  <a:tcPr anchor="ctr"/>
                </a:tc>
                <a:tc>
                  <a:txBody>
                    <a:bodyPr/>
                    <a:lstStyle/>
                    <a:p>
                      <a:pPr algn="ctr" fontAlgn="ctr"/>
                      <a:r>
                        <a:rPr lang="en-US" sz="1400" dirty="0">
                          <a:effectLst/>
                        </a:rPr>
                        <a:t>550 s</a:t>
                      </a:r>
                    </a:p>
                  </a:txBody>
                  <a:tcPr anchor="ctr"/>
                </a:tc>
                <a:extLst>
                  <a:ext uri="{0D108BD9-81ED-4DB2-BD59-A6C34878D82A}">
                    <a16:rowId xmlns:a16="http://schemas.microsoft.com/office/drawing/2014/main" val="1482155807"/>
                  </a:ext>
                </a:extLst>
              </a:tr>
            </a:tbl>
          </a:graphicData>
        </a:graphic>
      </p:graphicFrame>
    </p:spTree>
    <p:extLst>
      <p:ext uri="{BB962C8B-B14F-4D97-AF65-F5344CB8AC3E}">
        <p14:creationId xmlns:p14="http://schemas.microsoft.com/office/powerpoint/2010/main" val="1888168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449279"/>
            <a:ext cx="10521388" cy="1015200"/>
          </a:xfrm>
        </p:spPr>
        <p:txBody>
          <a:bodyPr/>
          <a:lstStyle/>
          <a:p>
            <a:r>
              <a:rPr lang="en-US" altLang="zh-CN" dirty="0"/>
              <a:t>Reference</a:t>
            </a:r>
            <a:endParaRPr lang="zh-CN" altLang="en-US" dirty="0"/>
          </a:p>
        </p:txBody>
      </p:sp>
      <p:sp>
        <p:nvSpPr>
          <p:cNvPr id="2" name="TextBox 1">
            <a:extLst>
              <a:ext uri="{FF2B5EF4-FFF2-40B4-BE49-F238E27FC236}">
                <a16:creationId xmlns:a16="http://schemas.microsoft.com/office/drawing/2014/main" id="{94BE1F0D-0B8D-8B26-6FE2-42293D4DCC69}"/>
              </a:ext>
            </a:extLst>
          </p:cNvPr>
          <p:cNvSpPr txBox="1"/>
          <p:nvPr/>
        </p:nvSpPr>
        <p:spPr>
          <a:xfrm>
            <a:off x="835306" y="1329176"/>
            <a:ext cx="11180617" cy="4438395"/>
          </a:xfrm>
          <a:prstGeom prst="rect">
            <a:avLst/>
          </a:prstGeom>
          <a:noFill/>
        </p:spPr>
        <p:txBody>
          <a:bodyPr wrap="square">
            <a:spAutoFit/>
          </a:bodyPr>
          <a:lstStyle/>
          <a:p>
            <a:pPr>
              <a:lnSpc>
                <a:spcPct val="200000"/>
              </a:lnSpc>
            </a:pPr>
            <a:r>
              <a:rPr lang="en-US" b="1" dirty="0">
                <a:solidFill>
                  <a:schemeClr val="accent2">
                    <a:lumMod val="50000"/>
                  </a:schemeClr>
                </a:solidFill>
                <a:latin typeface="Arial" panose="020B0604020202020204" pitchFamily="34" charset="0"/>
              </a:rPr>
              <a:t>[1] </a:t>
            </a:r>
            <a:r>
              <a:rPr lang="en-US" dirty="0">
                <a:solidFill>
                  <a:schemeClr val="accent2">
                    <a:lumMod val="50000"/>
                  </a:schemeClr>
                </a:solidFill>
                <a:latin typeface="Arial" panose="020B0604020202020204" pitchFamily="34" charset="0"/>
              </a:rPr>
              <a:t>Zhao, W.X., Zhou, K., Li, J., Tang, T., Wang, X., Hou, Y., Min, Y., Zhang, B., Zhang, J., Dong, Z. and Du, Y., 2023. A survey of large language models. </a:t>
            </a:r>
            <a:r>
              <a:rPr lang="en-US" dirty="0" err="1">
                <a:solidFill>
                  <a:schemeClr val="accent2">
                    <a:lumMod val="50000"/>
                  </a:schemeClr>
                </a:solidFill>
                <a:latin typeface="Arial" panose="020B0604020202020204" pitchFamily="34" charset="0"/>
              </a:rPr>
              <a:t>arXiv</a:t>
            </a:r>
            <a:r>
              <a:rPr lang="en-US" dirty="0">
                <a:solidFill>
                  <a:schemeClr val="accent2">
                    <a:lumMod val="50000"/>
                  </a:schemeClr>
                </a:solidFill>
                <a:latin typeface="Arial" panose="020B0604020202020204" pitchFamily="34" charset="0"/>
              </a:rPr>
              <a:t> preprint arXiv:2303.18223.</a:t>
            </a:r>
            <a:endParaRPr lang="en-CN" sz="4000" dirty="0">
              <a:solidFill>
                <a:schemeClr val="accent2">
                  <a:lumMod val="50000"/>
                </a:schemeClr>
              </a:solidFill>
              <a:latin typeface="Arial" panose="020B0604020202020204" pitchFamily="34" charset="0"/>
            </a:endParaRPr>
          </a:p>
          <a:p>
            <a:pPr>
              <a:lnSpc>
                <a:spcPct val="200000"/>
              </a:lnSpc>
            </a:pPr>
            <a:r>
              <a:rPr lang="en-US" b="1" dirty="0">
                <a:solidFill>
                  <a:schemeClr val="accent2">
                    <a:lumMod val="50000"/>
                  </a:schemeClr>
                </a:solidFill>
                <a:latin typeface="Arial" panose="020B0604020202020204" pitchFamily="34" charset="0"/>
              </a:rPr>
              <a:t>[2] </a:t>
            </a:r>
            <a:r>
              <a:rPr lang="en-US" b="0" i="0" dirty="0">
                <a:solidFill>
                  <a:schemeClr val="accent2">
                    <a:lumMod val="50000"/>
                  </a:schemeClr>
                </a:solidFill>
                <a:effectLst/>
                <a:latin typeface="Arial" panose="020B0604020202020204" pitchFamily="34" charset="0"/>
              </a:rPr>
              <a:t>Lee, K., Ippolito, D., Nystrom, A., Zhang, C., Eck, D., </a:t>
            </a:r>
            <a:r>
              <a:rPr lang="en-US" b="0" i="0" dirty="0" err="1">
                <a:solidFill>
                  <a:schemeClr val="accent2">
                    <a:lumMod val="50000"/>
                  </a:schemeClr>
                </a:solidFill>
                <a:effectLst/>
                <a:latin typeface="Arial" panose="020B0604020202020204" pitchFamily="34" charset="0"/>
              </a:rPr>
              <a:t>Callison</a:t>
            </a:r>
            <a:r>
              <a:rPr lang="en-US" b="0" i="0" dirty="0">
                <a:solidFill>
                  <a:schemeClr val="accent2">
                    <a:lumMod val="50000"/>
                  </a:schemeClr>
                </a:solidFill>
                <a:effectLst/>
                <a:latin typeface="Arial" panose="020B0604020202020204" pitchFamily="34" charset="0"/>
              </a:rPr>
              <a:t>-Burch, C. and </a:t>
            </a:r>
            <a:r>
              <a:rPr lang="en-US" b="0" i="0" dirty="0" err="1">
                <a:solidFill>
                  <a:schemeClr val="accent2">
                    <a:lumMod val="50000"/>
                  </a:schemeClr>
                </a:solidFill>
                <a:effectLst/>
                <a:latin typeface="Arial" panose="020B0604020202020204" pitchFamily="34" charset="0"/>
              </a:rPr>
              <a:t>Carlini</a:t>
            </a:r>
            <a:r>
              <a:rPr lang="en-US" b="0" i="0" dirty="0">
                <a:solidFill>
                  <a:schemeClr val="accent2">
                    <a:lumMod val="50000"/>
                  </a:schemeClr>
                </a:solidFill>
                <a:effectLst/>
                <a:latin typeface="Arial" panose="020B0604020202020204" pitchFamily="34" charset="0"/>
              </a:rPr>
              <a:t>, N., 2021. Deduplicating training data makes language models better. </a:t>
            </a:r>
            <a:r>
              <a:rPr lang="en-US" b="0" i="1" dirty="0" err="1">
                <a:solidFill>
                  <a:schemeClr val="accent2">
                    <a:lumMod val="50000"/>
                  </a:schemeClr>
                </a:solidFill>
                <a:effectLst/>
                <a:latin typeface="Arial" panose="020B0604020202020204" pitchFamily="34" charset="0"/>
              </a:rPr>
              <a:t>arXiv</a:t>
            </a:r>
            <a:r>
              <a:rPr lang="en-US" b="0" i="1" dirty="0">
                <a:solidFill>
                  <a:schemeClr val="accent2">
                    <a:lumMod val="50000"/>
                  </a:schemeClr>
                </a:solidFill>
                <a:effectLst/>
                <a:latin typeface="Arial" panose="020B0604020202020204" pitchFamily="34" charset="0"/>
              </a:rPr>
              <a:t> preprint arXiv:2107.06499</a:t>
            </a:r>
            <a:r>
              <a:rPr lang="en-US" b="0" i="0" dirty="0">
                <a:solidFill>
                  <a:schemeClr val="accent2">
                    <a:lumMod val="50000"/>
                  </a:schemeClr>
                </a:solidFill>
                <a:effectLst/>
                <a:latin typeface="Arial" panose="020B0604020202020204" pitchFamily="34" charset="0"/>
              </a:rPr>
              <a:t>.</a:t>
            </a:r>
          </a:p>
          <a:p>
            <a:pPr>
              <a:lnSpc>
                <a:spcPct val="200000"/>
              </a:lnSpc>
            </a:pPr>
            <a:r>
              <a:rPr lang="en-US" b="1" dirty="0">
                <a:solidFill>
                  <a:schemeClr val="accent2">
                    <a:lumMod val="50000"/>
                  </a:schemeClr>
                </a:solidFill>
                <a:latin typeface="Arial" panose="020B0604020202020204" pitchFamily="34" charset="0"/>
              </a:rPr>
              <a:t>[3] </a:t>
            </a:r>
            <a:r>
              <a:rPr lang="en-US" b="0" i="0" dirty="0" err="1">
                <a:solidFill>
                  <a:srgbClr val="222222"/>
                </a:solidFill>
                <a:effectLst/>
                <a:latin typeface="Arial" panose="020B0604020202020204" pitchFamily="34" charset="0"/>
              </a:rPr>
              <a:t>Somepalli</a:t>
            </a:r>
            <a:r>
              <a:rPr lang="en-US" b="0" i="0" dirty="0">
                <a:solidFill>
                  <a:srgbClr val="222222"/>
                </a:solidFill>
                <a:effectLst/>
                <a:latin typeface="Arial" panose="020B0604020202020204" pitchFamily="34" charset="0"/>
              </a:rPr>
              <a:t>, G., Singla, V., Goldblum, M., </a:t>
            </a:r>
            <a:r>
              <a:rPr lang="en-US" b="0" i="0" dirty="0" err="1">
                <a:solidFill>
                  <a:srgbClr val="222222"/>
                </a:solidFill>
                <a:effectLst/>
                <a:latin typeface="Arial" panose="020B0604020202020204" pitchFamily="34" charset="0"/>
              </a:rPr>
              <a:t>Geiping</a:t>
            </a:r>
            <a:r>
              <a:rPr lang="en-US" b="0" i="0" dirty="0">
                <a:solidFill>
                  <a:srgbClr val="222222"/>
                </a:solidFill>
                <a:effectLst/>
                <a:latin typeface="Arial" panose="020B0604020202020204" pitchFamily="34" charset="0"/>
              </a:rPr>
              <a:t>, J. and Goldstein, T., 2023. Diffusion art or digital forgery? investigating data replication in diffusion models. In </a:t>
            </a:r>
            <a:r>
              <a:rPr lang="en-US" b="0" i="1" dirty="0">
                <a:solidFill>
                  <a:srgbClr val="222222"/>
                </a:solidFill>
                <a:effectLst/>
                <a:latin typeface="Arial" panose="020B0604020202020204" pitchFamily="34" charset="0"/>
              </a:rPr>
              <a:t>Proceedings of the IEEE/CVF Conference on Computer Vision and Pattern Recognition</a:t>
            </a:r>
            <a:r>
              <a:rPr lang="en-US" b="0" i="0" dirty="0">
                <a:solidFill>
                  <a:srgbClr val="222222"/>
                </a:solidFill>
                <a:effectLst/>
                <a:latin typeface="Arial" panose="020B0604020202020204" pitchFamily="34" charset="0"/>
              </a:rPr>
              <a:t> (pp. 6048-6058).</a:t>
            </a:r>
            <a:endParaRPr lang="en-US" b="1" dirty="0">
              <a:solidFill>
                <a:schemeClr val="accent2">
                  <a:lumMod val="50000"/>
                </a:schemeClr>
              </a:solidFill>
              <a:latin typeface="Arial" panose="020B0604020202020204" pitchFamily="34" charset="0"/>
            </a:endParaRPr>
          </a:p>
          <a:p>
            <a:pPr>
              <a:lnSpc>
                <a:spcPct val="200000"/>
              </a:lnSpc>
            </a:pPr>
            <a:r>
              <a:rPr lang="en-US" b="1" dirty="0">
                <a:solidFill>
                  <a:schemeClr val="accent2">
                    <a:lumMod val="50000"/>
                  </a:schemeClr>
                </a:solidFill>
                <a:latin typeface="Arial" panose="020B0604020202020204" pitchFamily="34" charset="0"/>
              </a:rPr>
              <a:t>[4] </a:t>
            </a:r>
            <a:r>
              <a:rPr lang="en-US" dirty="0">
                <a:solidFill>
                  <a:schemeClr val="accent2">
                    <a:lumMod val="50000"/>
                  </a:schemeClr>
                </a:solidFill>
                <a:latin typeface="Arial" panose="020B0604020202020204" pitchFamily="34" charset="0"/>
              </a:rPr>
              <a:t>https://</a:t>
            </a:r>
            <a:r>
              <a:rPr lang="en-US" dirty="0" err="1">
                <a:solidFill>
                  <a:schemeClr val="accent2">
                    <a:lumMod val="50000"/>
                  </a:schemeClr>
                </a:solidFill>
                <a:latin typeface="Arial" panose="020B0604020202020204" pitchFamily="34" charset="0"/>
              </a:rPr>
              <a:t>huggingface.co</a:t>
            </a:r>
            <a:r>
              <a:rPr lang="en-US" dirty="0">
                <a:solidFill>
                  <a:schemeClr val="accent2">
                    <a:lumMod val="50000"/>
                  </a:schemeClr>
                </a:solidFill>
                <a:latin typeface="Arial" panose="020B0604020202020204" pitchFamily="34" charset="0"/>
              </a:rPr>
              <a:t>/blog/dedup#4</a:t>
            </a:r>
          </a:p>
        </p:txBody>
      </p:sp>
      <p:sp>
        <p:nvSpPr>
          <p:cNvPr id="4" name="TextBox 3">
            <a:extLst>
              <a:ext uri="{FF2B5EF4-FFF2-40B4-BE49-F238E27FC236}">
                <a16:creationId xmlns:a16="http://schemas.microsoft.com/office/drawing/2014/main" id="{ED41D09B-1A4A-A92F-B44F-0430E672FED9}"/>
              </a:ext>
            </a:extLst>
          </p:cNvPr>
          <p:cNvSpPr txBox="1"/>
          <p:nvPr/>
        </p:nvSpPr>
        <p:spPr>
          <a:xfrm>
            <a:off x="1107980" y="6396335"/>
            <a:ext cx="10635267" cy="461665"/>
          </a:xfrm>
          <a:prstGeom prst="rect">
            <a:avLst/>
          </a:prstGeom>
          <a:noFill/>
        </p:spPr>
        <p:txBody>
          <a:bodyPr wrap="square">
            <a:spAutoFit/>
          </a:bodyPr>
          <a:lstStyle/>
          <a:p>
            <a:r>
              <a:rPr lang="en-CN" sz="2400" dirty="0"/>
              <a:t>Code is available at: </a:t>
            </a:r>
            <a:r>
              <a:rPr lang="en-CN" sz="2400" dirty="0">
                <a:hlinkClick r:id="rId3"/>
              </a:rPr>
              <a:t>https://git.tsinghua.edu.cn/bigdata-system-23-group-9/project</a:t>
            </a:r>
            <a:endParaRPr lang="en-CN" sz="2400" dirty="0"/>
          </a:p>
        </p:txBody>
      </p:sp>
    </p:spTree>
    <p:extLst>
      <p:ext uri="{BB962C8B-B14F-4D97-AF65-F5344CB8AC3E}">
        <p14:creationId xmlns:p14="http://schemas.microsoft.com/office/powerpoint/2010/main" val="2720889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21831" y="2028083"/>
            <a:ext cx="9748800" cy="1317600"/>
          </a:xfrm>
        </p:spPr>
        <p:txBody>
          <a:bodyPr/>
          <a:lstStyle/>
          <a:p>
            <a:r>
              <a:rPr lang="en-US" altLang="zh-CN" dirty="0"/>
              <a:t>Q &amp; A</a:t>
            </a:r>
            <a:endParaRPr lang="zh-CN" altLang="en-US" dirty="0"/>
          </a:p>
        </p:txBody>
      </p:sp>
    </p:spTree>
    <p:extLst>
      <p:ext uri="{BB962C8B-B14F-4D97-AF65-F5344CB8AC3E}">
        <p14:creationId xmlns:p14="http://schemas.microsoft.com/office/powerpoint/2010/main" val="1734700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221831" y="3819054"/>
            <a:ext cx="9748337" cy="1340999"/>
          </a:xfrm>
        </p:spPr>
        <p:txBody>
          <a:bodyPr/>
          <a:lstStyle/>
          <a:p>
            <a:r>
              <a:rPr lang="en-US" altLang="zh-CN" dirty="0"/>
              <a:t>Group9</a:t>
            </a:r>
          </a:p>
          <a:p>
            <a:r>
              <a:rPr lang="en-US" altLang="zh-CN" dirty="0"/>
              <a:t>2024</a:t>
            </a:r>
            <a:r>
              <a:rPr lang="zh-CN" altLang="en-US" dirty="0"/>
              <a:t>年</a:t>
            </a:r>
            <a:r>
              <a:rPr lang="en-US" altLang="zh-CN" dirty="0"/>
              <a:t>01</a:t>
            </a:r>
            <a:r>
              <a:rPr lang="zh-CN" altLang="en-US" dirty="0"/>
              <a:t>月</a:t>
            </a:r>
            <a:r>
              <a:rPr lang="en-US" altLang="zh-CN" dirty="0"/>
              <a:t>02</a:t>
            </a:r>
            <a:r>
              <a:rPr lang="zh-CN" altLang="en-US" dirty="0"/>
              <a:t>日</a:t>
            </a:r>
          </a:p>
        </p:txBody>
      </p:sp>
      <p:sp>
        <p:nvSpPr>
          <p:cNvPr id="2" name="标题 1"/>
          <p:cNvSpPr>
            <a:spLocks noGrp="1"/>
          </p:cNvSpPr>
          <p:nvPr>
            <p:ph type="title"/>
          </p:nvPr>
        </p:nvSpPr>
        <p:spPr>
          <a:xfrm>
            <a:off x="1221831" y="2028083"/>
            <a:ext cx="9748800" cy="1317600"/>
          </a:xfrm>
        </p:spPr>
        <p:txBody>
          <a:bodyPr/>
          <a:lstStyle/>
          <a:p>
            <a:r>
              <a:rPr lang="en-US" altLang="zh-CN" dirty="0"/>
              <a:t>Thanks</a:t>
            </a:r>
            <a:r>
              <a:rPr lang="zh-CN" altLang="en-US" dirty="0"/>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a:extLst>
              <a:ext uri="{FF2B5EF4-FFF2-40B4-BE49-F238E27FC236}">
                <a16:creationId xmlns:a16="http://schemas.microsoft.com/office/drawing/2014/main" id="{5E24FCFF-DB32-E968-A6E8-6B2F42427BE4}"/>
              </a:ext>
            </a:extLst>
          </p:cNvPr>
          <p:cNvSpPr txBox="1">
            <a:spLocks/>
          </p:cNvSpPr>
          <p:nvPr/>
        </p:nvSpPr>
        <p:spPr>
          <a:xfrm>
            <a:off x="835941" y="367999"/>
            <a:ext cx="10521388" cy="10152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0" kern="1200" cap="none" baseline="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ea typeface="Hei" pitchFamily="2" charset="-122"/>
              </a:rPr>
              <a:t>大语言模型 </a:t>
            </a:r>
            <a:r>
              <a:rPr lang="en-US" altLang="zh-CN" dirty="0">
                <a:ea typeface="Hei" pitchFamily="2" charset="-122"/>
              </a:rPr>
              <a:t>–</a:t>
            </a:r>
            <a:r>
              <a:rPr lang="zh-CN" altLang="en-US" dirty="0">
                <a:ea typeface="Hei" pitchFamily="2" charset="-122"/>
              </a:rPr>
              <a:t> 发展</a:t>
            </a:r>
            <a:endParaRPr lang="en-US" altLang="zh-CN" dirty="0">
              <a:ea typeface="Hei" pitchFamily="2" charset="-122"/>
            </a:endParaRPr>
          </a:p>
        </p:txBody>
      </p:sp>
      <p:pic>
        <p:nvPicPr>
          <p:cNvPr id="3" name="Picture 2">
            <a:extLst>
              <a:ext uri="{FF2B5EF4-FFF2-40B4-BE49-F238E27FC236}">
                <a16:creationId xmlns:a16="http://schemas.microsoft.com/office/drawing/2014/main" id="{486D09C4-47F7-C263-160E-9D37166447D4}"/>
              </a:ext>
            </a:extLst>
          </p:cNvPr>
          <p:cNvPicPr>
            <a:picLocks noChangeAspect="1"/>
          </p:cNvPicPr>
          <p:nvPr/>
        </p:nvPicPr>
        <p:blipFill>
          <a:blip r:embed="rId3"/>
          <a:stretch>
            <a:fillRect/>
          </a:stretch>
        </p:blipFill>
        <p:spPr>
          <a:xfrm>
            <a:off x="57899" y="2908976"/>
            <a:ext cx="5463182" cy="3543668"/>
          </a:xfrm>
          <a:prstGeom prst="rect">
            <a:avLst/>
          </a:prstGeom>
        </p:spPr>
      </p:pic>
      <p:pic>
        <p:nvPicPr>
          <p:cNvPr id="7" name="Picture 6">
            <a:extLst>
              <a:ext uri="{FF2B5EF4-FFF2-40B4-BE49-F238E27FC236}">
                <a16:creationId xmlns:a16="http://schemas.microsoft.com/office/drawing/2014/main" id="{912D611C-EDEF-B050-106B-8FF4EDD5D196}"/>
              </a:ext>
            </a:extLst>
          </p:cNvPr>
          <p:cNvPicPr>
            <a:picLocks noChangeAspect="1"/>
          </p:cNvPicPr>
          <p:nvPr/>
        </p:nvPicPr>
        <p:blipFill>
          <a:blip r:embed="rId4"/>
          <a:stretch>
            <a:fillRect/>
          </a:stretch>
        </p:blipFill>
        <p:spPr>
          <a:xfrm>
            <a:off x="5680589" y="2935222"/>
            <a:ext cx="6453512" cy="3491176"/>
          </a:xfrm>
          <a:prstGeom prst="rect">
            <a:avLst/>
          </a:prstGeom>
        </p:spPr>
      </p:pic>
      <p:sp>
        <p:nvSpPr>
          <p:cNvPr id="8" name="内容占位符 2">
            <a:extLst>
              <a:ext uri="{FF2B5EF4-FFF2-40B4-BE49-F238E27FC236}">
                <a16:creationId xmlns:a16="http://schemas.microsoft.com/office/drawing/2014/main" id="{BDAD74A8-58EE-44C0-7DB1-E2A3D57F6BF3}"/>
              </a:ext>
            </a:extLst>
          </p:cNvPr>
          <p:cNvSpPr>
            <a:spLocks noGrp="1"/>
          </p:cNvSpPr>
          <p:nvPr>
            <p:ph sz="half" idx="2"/>
          </p:nvPr>
        </p:nvSpPr>
        <p:spPr>
          <a:xfrm>
            <a:off x="280203" y="1611995"/>
            <a:ext cx="11770548" cy="1198111"/>
          </a:xfrm>
        </p:spPr>
        <p:txBody>
          <a:bodyPr>
            <a:normAutofit/>
          </a:bodyPr>
          <a:lstStyle/>
          <a:p>
            <a:r>
              <a:rPr lang="zh-CN" altLang="en-US" dirty="0">
                <a:solidFill>
                  <a:srgbClr val="191B1F"/>
                </a:solidFill>
                <a:latin typeface="-apple-system"/>
              </a:rPr>
              <a:t>大型语言模型（</a:t>
            </a:r>
            <a:r>
              <a:rPr lang="en-US" altLang="zh-CN" dirty="0">
                <a:solidFill>
                  <a:srgbClr val="191B1F"/>
                </a:solidFill>
                <a:latin typeface="-apple-system"/>
              </a:rPr>
              <a:t>LLMs</a:t>
            </a:r>
            <a:r>
              <a:rPr lang="zh-CN" altLang="en-US" dirty="0">
                <a:solidFill>
                  <a:srgbClr val="191B1F"/>
                </a:solidFill>
                <a:latin typeface="-apple-system"/>
              </a:rPr>
              <a:t>）的发展受益于参数规模的扩增与训练数据集的丰富化。参数数量的增加极大提升了模型的理解和预测能力，而广泛的训练数据则为模型提供了多样化的语言环境，从而使其在处理语言理解和生成任务时表现出更高的准确性和适应性。</a:t>
            </a:r>
            <a:endParaRPr lang="en-US" altLang="zh-CN" dirty="0">
              <a:solidFill>
                <a:srgbClr val="191B1F"/>
              </a:solidFill>
              <a:latin typeface="-apple-system"/>
            </a:endParaRPr>
          </a:p>
        </p:txBody>
      </p:sp>
      <p:sp>
        <p:nvSpPr>
          <p:cNvPr id="9" name="Rectangle 8">
            <a:extLst>
              <a:ext uri="{FF2B5EF4-FFF2-40B4-BE49-F238E27FC236}">
                <a16:creationId xmlns:a16="http://schemas.microsoft.com/office/drawing/2014/main" id="{C058E2F4-D6B1-E2D1-19F0-B5CD4D2AAE88}"/>
              </a:ext>
            </a:extLst>
          </p:cNvPr>
          <p:cNvSpPr/>
          <p:nvPr/>
        </p:nvSpPr>
        <p:spPr>
          <a:xfrm>
            <a:off x="9017620" y="3278459"/>
            <a:ext cx="683941" cy="317418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TextBox 11">
            <a:extLst>
              <a:ext uri="{FF2B5EF4-FFF2-40B4-BE49-F238E27FC236}">
                <a16:creationId xmlns:a16="http://schemas.microsoft.com/office/drawing/2014/main" id="{F7F7C302-E22A-29DE-FB10-C14729C782FA}"/>
              </a:ext>
            </a:extLst>
          </p:cNvPr>
          <p:cNvSpPr txBox="1"/>
          <p:nvPr/>
        </p:nvSpPr>
        <p:spPr>
          <a:xfrm>
            <a:off x="0" y="6646524"/>
            <a:ext cx="11650881" cy="246221"/>
          </a:xfrm>
          <a:prstGeom prst="rect">
            <a:avLst/>
          </a:prstGeom>
          <a:noFill/>
        </p:spPr>
        <p:txBody>
          <a:bodyPr wrap="square">
            <a:spAutoFit/>
          </a:bodyPr>
          <a:lstStyle/>
          <a:p>
            <a:r>
              <a:rPr lang="en-US" sz="1000" dirty="0">
                <a:solidFill>
                  <a:schemeClr val="tx2">
                    <a:lumMod val="40000"/>
                    <a:lumOff val="60000"/>
                  </a:schemeClr>
                </a:solidFill>
                <a:latin typeface="Arial" panose="020B0604020202020204" pitchFamily="34" charset="0"/>
              </a:rPr>
              <a:t>Zhao, W.X., Zhou, K., Li, J., Tang, T., Wang, X., Hou, Y., Min, Y., Zhang, B., Zhang, J., Dong, Z. and Du, Y., 2023. A survey of large language models. </a:t>
            </a:r>
            <a:r>
              <a:rPr lang="en-US" sz="1000" dirty="0" err="1">
                <a:solidFill>
                  <a:schemeClr val="tx2">
                    <a:lumMod val="40000"/>
                    <a:lumOff val="60000"/>
                  </a:schemeClr>
                </a:solidFill>
                <a:latin typeface="Arial" panose="020B0604020202020204" pitchFamily="34" charset="0"/>
              </a:rPr>
              <a:t>arXiv</a:t>
            </a:r>
            <a:r>
              <a:rPr lang="en-US" sz="1000" dirty="0">
                <a:solidFill>
                  <a:schemeClr val="tx2">
                    <a:lumMod val="40000"/>
                    <a:lumOff val="60000"/>
                  </a:schemeClr>
                </a:solidFill>
                <a:latin typeface="Arial" panose="020B0604020202020204" pitchFamily="34" charset="0"/>
              </a:rPr>
              <a:t> preprint arXiv:2303.18223.</a:t>
            </a:r>
            <a:endParaRPr lang="en-CN" dirty="0"/>
          </a:p>
        </p:txBody>
      </p:sp>
    </p:spTree>
    <p:extLst>
      <p:ext uri="{BB962C8B-B14F-4D97-AF65-F5344CB8AC3E}">
        <p14:creationId xmlns:p14="http://schemas.microsoft.com/office/powerpoint/2010/main" val="3771672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5CEA02-DEA5-D41C-B28B-50056BC22C49}"/>
              </a:ext>
            </a:extLst>
          </p:cNvPr>
          <p:cNvPicPr>
            <a:picLocks noChangeAspect="1"/>
          </p:cNvPicPr>
          <p:nvPr/>
        </p:nvPicPr>
        <p:blipFill rotWithShape="1">
          <a:blip r:embed="rId3"/>
          <a:srcRect r="2029"/>
          <a:stretch/>
        </p:blipFill>
        <p:spPr>
          <a:xfrm>
            <a:off x="60140" y="1848627"/>
            <a:ext cx="5301569" cy="3981438"/>
          </a:xfrm>
          <a:prstGeom prst="rect">
            <a:avLst/>
          </a:prstGeom>
        </p:spPr>
      </p:pic>
      <p:sp>
        <p:nvSpPr>
          <p:cNvPr id="4" name="标题 5">
            <a:extLst>
              <a:ext uri="{FF2B5EF4-FFF2-40B4-BE49-F238E27FC236}">
                <a16:creationId xmlns:a16="http://schemas.microsoft.com/office/drawing/2014/main" id="{5E24FCFF-DB32-E968-A6E8-6B2F42427BE4}"/>
              </a:ext>
            </a:extLst>
          </p:cNvPr>
          <p:cNvSpPr txBox="1">
            <a:spLocks/>
          </p:cNvSpPr>
          <p:nvPr/>
        </p:nvSpPr>
        <p:spPr>
          <a:xfrm>
            <a:off x="835941" y="367999"/>
            <a:ext cx="10521388" cy="10152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0" kern="1200" cap="none" baseline="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ea typeface="Hei" pitchFamily="2" charset="-122"/>
              </a:rPr>
              <a:t>大语言模型 </a:t>
            </a:r>
            <a:r>
              <a:rPr lang="en-US" altLang="zh-CN" dirty="0">
                <a:ea typeface="Hei" pitchFamily="2" charset="-122"/>
              </a:rPr>
              <a:t>–</a:t>
            </a:r>
            <a:r>
              <a:rPr lang="zh-CN" altLang="en-US" dirty="0">
                <a:ea typeface="Hei" pitchFamily="2" charset="-122"/>
              </a:rPr>
              <a:t> 数据集规模</a:t>
            </a:r>
            <a:endParaRPr lang="en-US" altLang="zh-CN" dirty="0">
              <a:ea typeface="Hei" pitchFamily="2" charset="-122"/>
            </a:endParaRPr>
          </a:p>
        </p:txBody>
      </p:sp>
      <p:sp>
        <p:nvSpPr>
          <p:cNvPr id="9" name="Rectangle 8">
            <a:extLst>
              <a:ext uri="{FF2B5EF4-FFF2-40B4-BE49-F238E27FC236}">
                <a16:creationId xmlns:a16="http://schemas.microsoft.com/office/drawing/2014/main" id="{C058E2F4-D6B1-E2D1-19F0-B5CD4D2AAE88}"/>
              </a:ext>
            </a:extLst>
          </p:cNvPr>
          <p:cNvSpPr/>
          <p:nvPr/>
        </p:nvSpPr>
        <p:spPr>
          <a:xfrm>
            <a:off x="1947746" y="1977483"/>
            <a:ext cx="750849" cy="36501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2" name="Picture 11">
            <a:extLst>
              <a:ext uri="{FF2B5EF4-FFF2-40B4-BE49-F238E27FC236}">
                <a16:creationId xmlns:a16="http://schemas.microsoft.com/office/drawing/2014/main" id="{9DD602DA-9D51-AC31-F940-393AD3322500}"/>
              </a:ext>
            </a:extLst>
          </p:cNvPr>
          <p:cNvPicPr>
            <a:picLocks noChangeAspect="1"/>
          </p:cNvPicPr>
          <p:nvPr/>
        </p:nvPicPr>
        <p:blipFill>
          <a:blip r:embed="rId4"/>
          <a:stretch>
            <a:fillRect/>
          </a:stretch>
        </p:blipFill>
        <p:spPr>
          <a:xfrm>
            <a:off x="5500074" y="2641621"/>
            <a:ext cx="6509508" cy="2442998"/>
          </a:xfrm>
          <a:prstGeom prst="rect">
            <a:avLst/>
          </a:prstGeom>
        </p:spPr>
      </p:pic>
      <p:sp>
        <p:nvSpPr>
          <p:cNvPr id="13" name="TextBox 12">
            <a:extLst>
              <a:ext uri="{FF2B5EF4-FFF2-40B4-BE49-F238E27FC236}">
                <a16:creationId xmlns:a16="http://schemas.microsoft.com/office/drawing/2014/main" id="{5D6571F9-7BDB-9D04-85BE-0E887697DAB6}"/>
              </a:ext>
            </a:extLst>
          </p:cNvPr>
          <p:cNvSpPr txBox="1"/>
          <p:nvPr/>
        </p:nvSpPr>
        <p:spPr>
          <a:xfrm>
            <a:off x="0" y="6646524"/>
            <a:ext cx="11650881" cy="246221"/>
          </a:xfrm>
          <a:prstGeom prst="rect">
            <a:avLst/>
          </a:prstGeom>
          <a:noFill/>
        </p:spPr>
        <p:txBody>
          <a:bodyPr wrap="square">
            <a:spAutoFit/>
          </a:bodyPr>
          <a:lstStyle/>
          <a:p>
            <a:r>
              <a:rPr lang="en-US" sz="1000" dirty="0">
                <a:solidFill>
                  <a:schemeClr val="tx2">
                    <a:lumMod val="40000"/>
                    <a:lumOff val="60000"/>
                  </a:schemeClr>
                </a:solidFill>
                <a:latin typeface="Arial" panose="020B0604020202020204" pitchFamily="34" charset="0"/>
              </a:rPr>
              <a:t>Zhao, W.X., Zhou, K., Li, J., Tang, T., Wang, X., Hou, Y., Min, Y., Zhang, B., Zhang, J., Dong, Z. and Du, Y., 2023. A survey of large language models. </a:t>
            </a:r>
            <a:r>
              <a:rPr lang="en-US" sz="1000" dirty="0" err="1">
                <a:solidFill>
                  <a:schemeClr val="tx2">
                    <a:lumMod val="40000"/>
                    <a:lumOff val="60000"/>
                  </a:schemeClr>
                </a:solidFill>
                <a:latin typeface="Arial" panose="020B0604020202020204" pitchFamily="34" charset="0"/>
              </a:rPr>
              <a:t>arXiv</a:t>
            </a:r>
            <a:r>
              <a:rPr lang="en-US" sz="1000" dirty="0">
                <a:solidFill>
                  <a:schemeClr val="tx2">
                    <a:lumMod val="40000"/>
                    <a:lumOff val="60000"/>
                  </a:schemeClr>
                </a:solidFill>
                <a:latin typeface="Arial" panose="020B0604020202020204" pitchFamily="34" charset="0"/>
              </a:rPr>
              <a:t> preprint arXiv:2303.18223.</a:t>
            </a:r>
            <a:endParaRPr lang="en-CN" dirty="0"/>
          </a:p>
        </p:txBody>
      </p:sp>
    </p:spTree>
    <p:extLst>
      <p:ext uri="{BB962C8B-B14F-4D97-AF65-F5344CB8AC3E}">
        <p14:creationId xmlns:p14="http://schemas.microsoft.com/office/powerpoint/2010/main" val="2938460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a:extLst>
              <a:ext uri="{FF2B5EF4-FFF2-40B4-BE49-F238E27FC236}">
                <a16:creationId xmlns:a16="http://schemas.microsoft.com/office/drawing/2014/main" id="{5E24FCFF-DB32-E968-A6E8-6B2F42427BE4}"/>
              </a:ext>
            </a:extLst>
          </p:cNvPr>
          <p:cNvSpPr txBox="1">
            <a:spLocks/>
          </p:cNvSpPr>
          <p:nvPr/>
        </p:nvSpPr>
        <p:spPr>
          <a:xfrm>
            <a:off x="835941" y="367999"/>
            <a:ext cx="10521388" cy="10152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0" kern="1200" cap="none" baseline="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ea typeface="Hei" pitchFamily="2" charset="-122"/>
              </a:rPr>
              <a:t>大语言模型 </a:t>
            </a:r>
            <a:r>
              <a:rPr lang="en-US" altLang="zh-CN" dirty="0">
                <a:ea typeface="Hei" pitchFamily="2" charset="-122"/>
              </a:rPr>
              <a:t>–</a:t>
            </a:r>
            <a:r>
              <a:rPr lang="zh-CN" altLang="en-US" dirty="0">
                <a:ea typeface="Hei" pitchFamily="2" charset="-122"/>
              </a:rPr>
              <a:t> 数据集处理</a:t>
            </a:r>
            <a:r>
              <a:rPr lang="en-US" altLang="zh-CN" dirty="0">
                <a:ea typeface="Hei" pitchFamily="2" charset="-122"/>
              </a:rPr>
              <a:t>pipeline</a:t>
            </a:r>
          </a:p>
        </p:txBody>
      </p:sp>
      <p:pic>
        <p:nvPicPr>
          <p:cNvPr id="3" name="Picture 2">
            <a:extLst>
              <a:ext uri="{FF2B5EF4-FFF2-40B4-BE49-F238E27FC236}">
                <a16:creationId xmlns:a16="http://schemas.microsoft.com/office/drawing/2014/main" id="{BDF7D6E0-85D7-2487-4AB8-33A32D62AA5A}"/>
              </a:ext>
            </a:extLst>
          </p:cNvPr>
          <p:cNvPicPr>
            <a:picLocks noChangeAspect="1"/>
          </p:cNvPicPr>
          <p:nvPr/>
        </p:nvPicPr>
        <p:blipFill>
          <a:blip r:embed="rId3"/>
          <a:stretch>
            <a:fillRect/>
          </a:stretch>
        </p:blipFill>
        <p:spPr>
          <a:xfrm>
            <a:off x="163551" y="2729062"/>
            <a:ext cx="11582693" cy="2428628"/>
          </a:xfrm>
          <a:prstGeom prst="rect">
            <a:avLst/>
          </a:prstGeom>
        </p:spPr>
      </p:pic>
      <p:sp>
        <p:nvSpPr>
          <p:cNvPr id="6" name="内容占位符 2">
            <a:extLst>
              <a:ext uri="{FF2B5EF4-FFF2-40B4-BE49-F238E27FC236}">
                <a16:creationId xmlns:a16="http://schemas.microsoft.com/office/drawing/2014/main" id="{54D4CD1F-C3E5-F998-4B2B-7014B8F3009A}"/>
              </a:ext>
            </a:extLst>
          </p:cNvPr>
          <p:cNvSpPr>
            <a:spLocks noGrp="1"/>
          </p:cNvSpPr>
          <p:nvPr>
            <p:ph sz="half" idx="2"/>
          </p:nvPr>
        </p:nvSpPr>
        <p:spPr>
          <a:xfrm>
            <a:off x="1714994" y="2028307"/>
            <a:ext cx="11770548" cy="1198111"/>
          </a:xfrm>
        </p:spPr>
        <p:txBody>
          <a:bodyPr>
            <a:normAutofit/>
          </a:bodyPr>
          <a:lstStyle/>
          <a:p>
            <a:r>
              <a:rPr lang="zh-CN" altLang="en-US" sz="3200" dirty="0">
                <a:solidFill>
                  <a:srgbClr val="191B1F"/>
                </a:solidFill>
                <a:latin typeface="-apple-system"/>
              </a:rPr>
              <a:t>质量过滤</a:t>
            </a:r>
            <a:r>
              <a:rPr lang="en-US" altLang="zh-CN" sz="3200" dirty="0">
                <a:solidFill>
                  <a:srgbClr val="191B1F"/>
                </a:solidFill>
                <a:latin typeface="-apple-system"/>
              </a:rPr>
              <a:t> -&gt; </a:t>
            </a:r>
            <a:r>
              <a:rPr lang="zh-CN" altLang="en-US" sz="3200" dirty="0">
                <a:solidFill>
                  <a:srgbClr val="FF0000"/>
                </a:solidFill>
                <a:latin typeface="-apple-system"/>
              </a:rPr>
              <a:t>去重过滤 </a:t>
            </a:r>
            <a:r>
              <a:rPr lang="en-US" altLang="zh-CN" sz="3200" dirty="0">
                <a:solidFill>
                  <a:srgbClr val="191B1F"/>
                </a:solidFill>
                <a:latin typeface="-apple-system"/>
              </a:rPr>
              <a:t>-&gt; </a:t>
            </a:r>
            <a:r>
              <a:rPr lang="zh-CN" altLang="en-US" sz="3200" dirty="0">
                <a:solidFill>
                  <a:srgbClr val="191B1F"/>
                </a:solidFill>
                <a:latin typeface="-apple-system"/>
              </a:rPr>
              <a:t>隐私去除 </a:t>
            </a:r>
            <a:r>
              <a:rPr lang="en-US" altLang="zh-CN" sz="3200" dirty="0">
                <a:solidFill>
                  <a:srgbClr val="191B1F"/>
                </a:solidFill>
                <a:latin typeface="-apple-system"/>
              </a:rPr>
              <a:t>-&gt; </a:t>
            </a:r>
            <a:r>
              <a:rPr lang="zh-CN" altLang="en-US" sz="3200" dirty="0">
                <a:solidFill>
                  <a:srgbClr val="191B1F"/>
                </a:solidFill>
                <a:latin typeface="-apple-system"/>
              </a:rPr>
              <a:t>向量化</a:t>
            </a:r>
            <a:endParaRPr lang="en-US" altLang="zh-CN" sz="3200" dirty="0">
              <a:solidFill>
                <a:srgbClr val="191B1F"/>
              </a:solidFill>
              <a:latin typeface="-apple-system"/>
            </a:endParaRPr>
          </a:p>
        </p:txBody>
      </p:sp>
      <p:sp>
        <p:nvSpPr>
          <p:cNvPr id="8" name="TextBox 7">
            <a:extLst>
              <a:ext uri="{FF2B5EF4-FFF2-40B4-BE49-F238E27FC236}">
                <a16:creationId xmlns:a16="http://schemas.microsoft.com/office/drawing/2014/main" id="{F3A151E4-C274-D672-49B0-D40AF54B8319}"/>
              </a:ext>
            </a:extLst>
          </p:cNvPr>
          <p:cNvSpPr txBox="1"/>
          <p:nvPr/>
        </p:nvSpPr>
        <p:spPr>
          <a:xfrm>
            <a:off x="0" y="6646524"/>
            <a:ext cx="11650881" cy="246221"/>
          </a:xfrm>
          <a:prstGeom prst="rect">
            <a:avLst/>
          </a:prstGeom>
          <a:noFill/>
        </p:spPr>
        <p:txBody>
          <a:bodyPr wrap="square">
            <a:spAutoFit/>
          </a:bodyPr>
          <a:lstStyle/>
          <a:p>
            <a:r>
              <a:rPr lang="en-US" sz="1000" dirty="0">
                <a:solidFill>
                  <a:schemeClr val="tx2">
                    <a:lumMod val="40000"/>
                    <a:lumOff val="60000"/>
                  </a:schemeClr>
                </a:solidFill>
                <a:latin typeface="Arial" panose="020B0604020202020204" pitchFamily="34" charset="0"/>
              </a:rPr>
              <a:t>Zhao, W.X., Zhou, K., Li, J., Tang, T., Wang, X., Hou, Y., Min, Y., Zhang, B., Zhang, J., Dong, Z. and Du, Y., 2023. A survey of large language models. </a:t>
            </a:r>
            <a:r>
              <a:rPr lang="en-US" sz="1000" dirty="0" err="1">
                <a:solidFill>
                  <a:schemeClr val="tx2">
                    <a:lumMod val="40000"/>
                    <a:lumOff val="60000"/>
                  </a:schemeClr>
                </a:solidFill>
                <a:latin typeface="Arial" panose="020B0604020202020204" pitchFamily="34" charset="0"/>
              </a:rPr>
              <a:t>arXiv</a:t>
            </a:r>
            <a:r>
              <a:rPr lang="en-US" sz="1000" dirty="0">
                <a:solidFill>
                  <a:schemeClr val="tx2">
                    <a:lumMod val="40000"/>
                    <a:lumOff val="60000"/>
                  </a:schemeClr>
                </a:solidFill>
                <a:latin typeface="Arial" panose="020B0604020202020204" pitchFamily="34" charset="0"/>
              </a:rPr>
              <a:t> preprint arXiv:2303.18223.</a:t>
            </a:r>
            <a:endParaRPr lang="en-CN" dirty="0"/>
          </a:p>
        </p:txBody>
      </p:sp>
    </p:spTree>
    <p:extLst>
      <p:ext uri="{BB962C8B-B14F-4D97-AF65-F5344CB8AC3E}">
        <p14:creationId xmlns:p14="http://schemas.microsoft.com/office/powerpoint/2010/main" val="2450774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a:extLst>
              <a:ext uri="{FF2B5EF4-FFF2-40B4-BE49-F238E27FC236}">
                <a16:creationId xmlns:a16="http://schemas.microsoft.com/office/drawing/2014/main" id="{5E24FCFF-DB32-E968-A6E8-6B2F42427BE4}"/>
              </a:ext>
            </a:extLst>
          </p:cNvPr>
          <p:cNvSpPr txBox="1">
            <a:spLocks/>
          </p:cNvSpPr>
          <p:nvPr/>
        </p:nvSpPr>
        <p:spPr>
          <a:xfrm>
            <a:off x="835941" y="367999"/>
            <a:ext cx="10521388" cy="10152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0" kern="1200" cap="none" baseline="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ea typeface="Hei" pitchFamily="2" charset="-122"/>
              </a:rPr>
              <a:t>大语言模型 </a:t>
            </a:r>
            <a:r>
              <a:rPr lang="en-US" altLang="zh-CN" dirty="0">
                <a:ea typeface="Hei" pitchFamily="2" charset="-122"/>
              </a:rPr>
              <a:t>–</a:t>
            </a:r>
            <a:r>
              <a:rPr lang="zh-CN" altLang="en-US" dirty="0">
                <a:ea typeface="Hei" pitchFamily="2" charset="-122"/>
              </a:rPr>
              <a:t> 数据集</a:t>
            </a:r>
            <a:r>
              <a:rPr lang="zh-CN" altLang="en-CN" dirty="0">
                <a:ea typeface="Hei" pitchFamily="2" charset="-122"/>
              </a:rPr>
              <a:t>去重</a:t>
            </a:r>
            <a:r>
              <a:rPr lang="zh-CN" altLang="en-US" dirty="0">
                <a:ea typeface="Hei" pitchFamily="2" charset="-122"/>
              </a:rPr>
              <a:t>的必要性</a:t>
            </a:r>
            <a:endParaRPr lang="en-US" altLang="zh-CN" dirty="0">
              <a:ea typeface="Hei" pitchFamily="2" charset="-122"/>
            </a:endParaRPr>
          </a:p>
        </p:txBody>
      </p:sp>
      <p:sp>
        <p:nvSpPr>
          <p:cNvPr id="6" name="内容占位符 2">
            <a:extLst>
              <a:ext uri="{FF2B5EF4-FFF2-40B4-BE49-F238E27FC236}">
                <a16:creationId xmlns:a16="http://schemas.microsoft.com/office/drawing/2014/main" id="{54D4CD1F-C3E5-F998-4B2B-7014B8F3009A}"/>
              </a:ext>
            </a:extLst>
          </p:cNvPr>
          <p:cNvSpPr>
            <a:spLocks noGrp="1"/>
          </p:cNvSpPr>
          <p:nvPr>
            <p:ph sz="half" idx="2"/>
          </p:nvPr>
        </p:nvSpPr>
        <p:spPr>
          <a:xfrm>
            <a:off x="421452" y="1673229"/>
            <a:ext cx="11770548" cy="1198111"/>
          </a:xfrm>
        </p:spPr>
        <p:txBody>
          <a:bodyPr>
            <a:normAutofit/>
          </a:bodyPr>
          <a:lstStyle/>
          <a:p>
            <a:r>
              <a:rPr lang="en-US" altLang="zh-CN" sz="2000" dirty="0">
                <a:solidFill>
                  <a:srgbClr val="191B1F"/>
                </a:solidFill>
                <a:latin typeface="-apple-system"/>
              </a:rPr>
              <a:t>1.</a:t>
            </a:r>
            <a:r>
              <a:rPr lang="zh-CN" altLang="en-US" sz="2000" dirty="0">
                <a:solidFill>
                  <a:srgbClr val="191B1F"/>
                </a:solidFill>
                <a:latin typeface="-apple-system"/>
              </a:rPr>
              <a:t> 有效降低训练数据量，节约训练时间与训练成本。</a:t>
            </a:r>
            <a:endParaRPr lang="en-US" altLang="zh-CN" sz="2000" dirty="0">
              <a:solidFill>
                <a:srgbClr val="191B1F"/>
              </a:solidFill>
              <a:latin typeface="-apple-system"/>
            </a:endParaRPr>
          </a:p>
          <a:p>
            <a:r>
              <a:rPr lang="en-US" altLang="zh-CN" sz="2000" dirty="0">
                <a:solidFill>
                  <a:srgbClr val="191B1F"/>
                </a:solidFill>
                <a:latin typeface="-apple-system"/>
              </a:rPr>
              <a:t>2.</a:t>
            </a:r>
            <a:r>
              <a:rPr lang="zh-CN" altLang="en-US" sz="2000" dirty="0">
                <a:solidFill>
                  <a:srgbClr val="191B1F"/>
                </a:solidFill>
                <a:latin typeface="-apple-system"/>
              </a:rPr>
              <a:t> 提升训练质量，降低模型困惑度。</a:t>
            </a:r>
            <a:endParaRPr lang="en-US" altLang="zh-CN" sz="2000" dirty="0">
              <a:solidFill>
                <a:srgbClr val="191B1F"/>
              </a:solidFill>
              <a:latin typeface="-apple-system"/>
            </a:endParaRPr>
          </a:p>
        </p:txBody>
      </p:sp>
      <p:pic>
        <p:nvPicPr>
          <p:cNvPr id="5" name="Picture 4">
            <a:extLst>
              <a:ext uri="{FF2B5EF4-FFF2-40B4-BE49-F238E27FC236}">
                <a16:creationId xmlns:a16="http://schemas.microsoft.com/office/drawing/2014/main" id="{3BE8C15B-259B-6592-4C28-A717B06C7C77}"/>
              </a:ext>
            </a:extLst>
          </p:cNvPr>
          <p:cNvPicPr>
            <a:picLocks noChangeAspect="1"/>
          </p:cNvPicPr>
          <p:nvPr/>
        </p:nvPicPr>
        <p:blipFill>
          <a:blip r:embed="rId3"/>
          <a:stretch>
            <a:fillRect/>
          </a:stretch>
        </p:blipFill>
        <p:spPr>
          <a:xfrm>
            <a:off x="0" y="2741437"/>
            <a:ext cx="7338892" cy="2254309"/>
          </a:xfrm>
          <a:prstGeom prst="rect">
            <a:avLst/>
          </a:prstGeom>
        </p:spPr>
      </p:pic>
      <p:pic>
        <p:nvPicPr>
          <p:cNvPr id="8" name="Picture 7">
            <a:extLst>
              <a:ext uri="{FF2B5EF4-FFF2-40B4-BE49-F238E27FC236}">
                <a16:creationId xmlns:a16="http://schemas.microsoft.com/office/drawing/2014/main" id="{D4D17F44-7E12-A3CF-483C-AC46952A55FD}"/>
              </a:ext>
            </a:extLst>
          </p:cNvPr>
          <p:cNvPicPr>
            <a:picLocks noChangeAspect="1"/>
          </p:cNvPicPr>
          <p:nvPr/>
        </p:nvPicPr>
        <p:blipFill>
          <a:blip r:embed="rId4"/>
          <a:stretch>
            <a:fillRect/>
          </a:stretch>
        </p:blipFill>
        <p:spPr>
          <a:xfrm>
            <a:off x="1363781" y="5000121"/>
            <a:ext cx="4892907" cy="1818954"/>
          </a:xfrm>
          <a:prstGeom prst="rect">
            <a:avLst/>
          </a:prstGeom>
        </p:spPr>
      </p:pic>
      <p:pic>
        <p:nvPicPr>
          <p:cNvPr id="10" name="Picture 9">
            <a:extLst>
              <a:ext uri="{FF2B5EF4-FFF2-40B4-BE49-F238E27FC236}">
                <a16:creationId xmlns:a16="http://schemas.microsoft.com/office/drawing/2014/main" id="{81F0BA3A-520D-87D4-135C-5B9D1926D5EE}"/>
              </a:ext>
            </a:extLst>
          </p:cNvPr>
          <p:cNvPicPr>
            <a:picLocks noChangeAspect="1"/>
          </p:cNvPicPr>
          <p:nvPr/>
        </p:nvPicPr>
        <p:blipFill>
          <a:blip r:embed="rId5"/>
          <a:stretch>
            <a:fillRect/>
          </a:stretch>
        </p:blipFill>
        <p:spPr>
          <a:xfrm>
            <a:off x="7416927" y="3161371"/>
            <a:ext cx="4721342" cy="2480598"/>
          </a:xfrm>
          <a:prstGeom prst="rect">
            <a:avLst/>
          </a:prstGeom>
        </p:spPr>
      </p:pic>
      <p:sp>
        <p:nvSpPr>
          <p:cNvPr id="12" name="TextBox 11">
            <a:extLst>
              <a:ext uri="{FF2B5EF4-FFF2-40B4-BE49-F238E27FC236}">
                <a16:creationId xmlns:a16="http://schemas.microsoft.com/office/drawing/2014/main" id="{EB89606C-A320-9690-3EF2-C20D7EAC9C6C}"/>
              </a:ext>
            </a:extLst>
          </p:cNvPr>
          <p:cNvSpPr txBox="1"/>
          <p:nvPr/>
        </p:nvSpPr>
        <p:spPr>
          <a:xfrm>
            <a:off x="6729598" y="6418965"/>
            <a:ext cx="6096000" cy="400110"/>
          </a:xfrm>
          <a:prstGeom prst="rect">
            <a:avLst/>
          </a:prstGeom>
          <a:noFill/>
        </p:spPr>
        <p:txBody>
          <a:bodyPr wrap="square">
            <a:spAutoFit/>
          </a:bodyPr>
          <a:lstStyle/>
          <a:p>
            <a:r>
              <a:rPr lang="en-US" sz="1000" b="0" i="0" dirty="0">
                <a:solidFill>
                  <a:schemeClr val="tx2">
                    <a:lumMod val="40000"/>
                    <a:lumOff val="60000"/>
                  </a:schemeClr>
                </a:solidFill>
                <a:effectLst/>
                <a:latin typeface="Arial" panose="020B0604020202020204" pitchFamily="34" charset="0"/>
              </a:rPr>
              <a:t>Lee, K., Ippolito, D., Nystrom, A., Zhang, C., Eck, D., </a:t>
            </a:r>
            <a:r>
              <a:rPr lang="en-US" sz="1000" b="0" i="0" dirty="0" err="1">
                <a:solidFill>
                  <a:schemeClr val="tx2">
                    <a:lumMod val="40000"/>
                    <a:lumOff val="60000"/>
                  </a:schemeClr>
                </a:solidFill>
                <a:effectLst/>
                <a:latin typeface="Arial" panose="020B0604020202020204" pitchFamily="34" charset="0"/>
              </a:rPr>
              <a:t>Callison</a:t>
            </a:r>
            <a:r>
              <a:rPr lang="en-US" sz="1000" b="0" i="0" dirty="0">
                <a:solidFill>
                  <a:schemeClr val="tx2">
                    <a:lumMod val="40000"/>
                    <a:lumOff val="60000"/>
                  </a:schemeClr>
                </a:solidFill>
                <a:effectLst/>
                <a:latin typeface="Arial" panose="020B0604020202020204" pitchFamily="34" charset="0"/>
              </a:rPr>
              <a:t>-Burch, C. and </a:t>
            </a:r>
            <a:r>
              <a:rPr lang="en-US" sz="1000" b="0" i="0" dirty="0" err="1">
                <a:solidFill>
                  <a:schemeClr val="tx2">
                    <a:lumMod val="40000"/>
                    <a:lumOff val="60000"/>
                  </a:schemeClr>
                </a:solidFill>
                <a:effectLst/>
                <a:latin typeface="Arial" panose="020B0604020202020204" pitchFamily="34" charset="0"/>
              </a:rPr>
              <a:t>Carlini</a:t>
            </a:r>
            <a:r>
              <a:rPr lang="en-US" sz="1000" b="0" i="0" dirty="0">
                <a:solidFill>
                  <a:schemeClr val="tx2">
                    <a:lumMod val="40000"/>
                    <a:lumOff val="60000"/>
                  </a:schemeClr>
                </a:solidFill>
                <a:effectLst/>
                <a:latin typeface="Arial" panose="020B0604020202020204" pitchFamily="34" charset="0"/>
              </a:rPr>
              <a:t>, N., 2021. Deduplicating training data makes language models better. </a:t>
            </a:r>
            <a:r>
              <a:rPr lang="en-US" sz="1000" b="0" i="1" dirty="0" err="1">
                <a:solidFill>
                  <a:schemeClr val="tx2">
                    <a:lumMod val="40000"/>
                    <a:lumOff val="60000"/>
                  </a:schemeClr>
                </a:solidFill>
                <a:effectLst/>
                <a:latin typeface="Arial" panose="020B0604020202020204" pitchFamily="34" charset="0"/>
              </a:rPr>
              <a:t>arXiv</a:t>
            </a:r>
            <a:r>
              <a:rPr lang="en-US" sz="1000" b="0" i="1" dirty="0">
                <a:solidFill>
                  <a:schemeClr val="tx2">
                    <a:lumMod val="40000"/>
                    <a:lumOff val="60000"/>
                  </a:schemeClr>
                </a:solidFill>
                <a:effectLst/>
                <a:latin typeface="Arial" panose="020B0604020202020204" pitchFamily="34" charset="0"/>
              </a:rPr>
              <a:t> preprint arXiv:2107.06499</a:t>
            </a:r>
            <a:r>
              <a:rPr lang="en-US" sz="1000" b="0" i="0" dirty="0">
                <a:solidFill>
                  <a:schemeClr val="tx2">
                    <a:lumMod val="40000"/>
                    <a:lumOff val="60000"/>
                  </a:schemeClr>
                </a:solidFill>
                <a:effectLst/>
                <a:latin typeface="Arial" panose="020B0604020202020204" pitchFamily="34" charset="0"/>
              </a:rPr>
              <a:t>.</a:t>
            </a:r>
            <a:endParaRPr lang="en-CN" sz="1000" dirty="0">
              <a:solidFill>
                <a:schemeClr val="tx2">
                  <a:lumMod val="40000"/>
                  <a:lumOff val="60000"/>
                </a:schemeClr>
              </a:solidFill>
            </a:endParaRPr>
          </a:p>
        </p:txBody>
      </p:sp>
    </p:spTree>
    <p:extLst>
      <p:ext uri="{BB962C8B-B14F-4D97-AF65-F5344CB8AC3E}">
        <p14:creationId xmlns:p14="http://schemas.microsoft.com/office/powerpoint/2010/main" val="3475538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3167" y="2022534"/>
            <a:ext cx="10267200" cy="1382400"/>
          </a:xfrm>
        </p:spPr>
        <p:txBody>
          <a:bodyPr/>
          <a:lstStyle/>
          <a:p>
            <a:r>
              <a:rPr lang="zh-CN" altLang="en-US" dirty="0"/>
              <a:t>文本数据集去重算法</a:t>
            </a:r>
            <a:endParaRPr lang="en-US" altLang="zh-CN" dirty="0"/>
          </a:p>
        </p:txBody>
      </p:sp>
    </p:spTree>
    <p:extLst>
      <p:ext uri="{BB962C8B-B14F-4D97-AF65-F5344CB8AC3E}">
        <p14:creationId xmlns:p14="http://schemas.microsoft.com/office/powerpoint/2010/main" val="4154692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a:extLst>
              <a:ext uri="{FF2B5EF4-FFF2-40B4-BE49-F238E27FC236}">
                <a16:creationId xmlns:a16="http://schemas.microsoft.com/office/drawing/2014/main" id="{5E24FCFF-DB32-E968-A6E8-6B2F42427BE4}"/>
              </a:ext>
            </a:extLst>
          </p:cNvPr>
          <p:cNvSpPr txBox="1">
            <a:spLocks/>
          </p:cNvSpPr>
          <p:nvPr/>
        </p:nvSpPr>
        <p:spPr>
          <a:xfrm>
            <a:off x="835941" y="367999"/>
            <a:ext cx="10521388" cy="10152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0" kern="1200" cap="none" baseline="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dirty="0">
                <a:ea typeface="Hei" pitchFamily="2" charset="-122"/>
              </a:rPr>
              <a:t>几种常见文本去重算法</a:t>
            </a:r>
            <a:endParaRPr lang="en-US" altLang="zh-CN" dirty="0">
              <a:ea typeface="Hei" pitchFamily="2" charset="-122"/>
            </a:endParaRPr>
          </a:p>
        </p:txBody>
      </p:sp>
      <p:graphicFrame>
        <p:nvGraphicFramePr>
          <p:cNvPr id="5" name="表格 10">
            <a:extLst>
              <a:ext uri="{FF2B5EF4-FFF2-40B4-BE49-F238E27FC236}">
                <a16:creationId xmlns:a16="http://schemas.microsoft.com/office/drawing/2014/main" id="{14D35C3B-FCB4-2E3B-EA66-B34CB4DF6E80}"/>
              </a:ext>
            </a:extLst>
          </p:cNvPr>
          <p:cNvGraphicFramePr/>
          <p:nvPr>
            <p:custDataLst>
              <p:tags r:id="rId1"/>
            </p:custDataLst>
            <p:extLst>
              <p:ext uri="{D42A27DB-BD31-4B8C-83A1-F6EECF244321}">
                <p14:modId xmlns:p14="http://schemas.microsoft.com/office/powerpoint/2010/main" val="291001106"/>
              </p:ext>
            </p:extLst>
          </p:nvPr>
        </p:nvGraphicFramePr>
        <p:xfrm>
          <a:off x="749935" y="1239520"/>
          <a:ext cx="11201400" cy="5233035"/>
        </p:xfrm>
        <a:graphic>
          <a:graphicData uri="http://schemas.openxmlformats.org/drawingml/2006/table">
            <a:tbl>
              <a:tblPr firstRow="1" bandRow="1">
                <a:tableStyleId>{5C22544A-7EE6-4342-B048-85BDC9FD1C3A}</a:tableStyleId>
              </a:tblPr>
              <a:tblGrid>
                <a:gridCol w="1888490">
                  <a:extLst>
                    <a:ext uri="{9D8B030D-6E8A-4147-A177-3AD203B41FA5}">
                      <a16:colId xmlns:a16="http://schemas.microsoft.com/office/drawing/2014/main" val="20000"/>
                    </a:ext>
                  </a:extLst>
                </a:gridCol>
                <a:gridCol w="5827395">
                  <a:extLst>
                    <a:ext uri="{9D8B030D-6E8A-4147-A177-3AD203B41FA5}">
                      <a16:colId xmlns:a16="http://schemas.microsoft.com/office/drawing/2014/main" val="20001"/>
                    </a:ext>
                  </a:extLst>
                </a:gridCol>
                <a:gridCol w="3485515">
                  <a:extLst>
                    <a:ext uri="{9D8B030D-6E8A-4147-A177-3AD203B41FA5}">
                      <a16:colId xmlns:a16="http://schemas.microsoft.com/office/drawing/2014/main" val="20002"/>
                    </a:ext>
                  </a:extLst>
                </a:gridCol>
              </a:tblGrid>
              <a:tr h="852805">
                <a:tc>
                  <a:txBody>
                    <a:bodyPr/>
                    <a:lstStyle/>
                    <a:p>
                      <a:pPr algn="ctr">
                        <a:buNone/>
                      </a:pPr>
                      <a:r>
                        <a:rPr lang="zh-CN" altLang="en-US" sz="2400" b="0" i="0" dirty="0">
                          <a:ea typeface="Hei" pitchFamily="2" charset="-122"/>
                        </a:rPr>
                        <a:t>算法</a:t>
                      </a:r>
                    </a:p>
                  </a:txBody>
                  <a:tcPr/>
                </a:tc>
                <a:tc>
                  <a:txBody>
                    <a:bodyPr/>
                    <a:lstStyle/>
                    <a:p>
                      <a:pPr algn="ctr">
                        <a:buNone/>
                      </a:pPr>
                      <a:r>
                        <a:rPr lang="zh-CN" altLang="en-US" sz="2400" b="0" i="0" dirty="0">
                          <a:ea typeface="Hei" pitchFamily="2" charset="-122"/>
                        </a:rPr>
                        <a:t>原理</a:t>
                      </a:r>
                    </a:p>
                  </a:txBody>
                  <a:tcPr/>
                </a:tc>
                <a:tc>
                  <a:txBody>
                    <a:bodyPr/>
                    <a:lstStyle/>
                    <a:p>
                      <a:pPr algn="ctr">
                        <a:buNone/>
                      </a:pPr>
                      <a:r>
                        <a:rPr lang="zh-CN" altLang="en-US" sz="2400" b="0" i="0" dirty="0">
                          <a:ea typeface="Hei" pitchFamily="2" charset="-122"/>
                        </a:rPr>
                        <a:t>优缺点</a:t>
                      </a:r>
                    </a:p>
                  </a:txBody>
                  <a:tcPr/>
                </a:tc>
                <a:extLst>
                  <a:ext uri="{0D108BD9-81ED-4DB2-BD59-A6C34878D82A}">
                    <a16:rowId xmlns:a16="http://schemas.microsoft.com/office/drawing/2014/main" val="10000"/>
                  </a:ext>
                </a:extLst>
              </a:tr>
              <a:tr h="852805">
                <a:tc>
                  <a:txBody>
                    <a:bodyPr/>
                    <a:lstStyle/>
                    <a:p>
                      <a:pPr algn="ctr">
                        <a:buNone/>
                      </a:pPr>
                      <a:r>
                        <a:rPr lang="zh-CN" altLang="en-US" sz="2000" b="0" i="0" dirty="0">
                          <a:ea typeface="Hei" pitchFamily="2" charset="-122"/>
                        </a:rPr>
                        <a:t>哈希算法</a:t>
                      </a:r>
                    </a:p>
                  </a:txBody>
                  <a:tcPr/>
                </a:tc>
                <a:tc>
                  <a:txBody>
                    <a:bodyPr/>
                    <a:lstStyle/>
                    <a:p>
                      <a:pPr>
                        <a:buNone/>
                      </a:pPr>
                      <a:r>
                        <a:rPr lang="zh-CN" altLang="en-US" sz="1600" b="0" i="0" dirty="0">
                          <a:ea typeface="Hei" pitchFamily="2" charset="-122"/>
                        </a:rPr>
                        <a:t>将数据映射到一个固定大小的散列表中</a:t>
                      </a:r>
                    </a:p>
                  </a:txBody>
                  <a:tcPr/>
                </a:tc>
                <a:tc>
                  <a:txBody>
                    <a:bodyPr/>
                    <a:lstStyle/>
                    <a:p>
                      <a:pPr>
                        <a:buNone/>
                      </a:pPr>
                      <a:r>
                        <a:rPr lang="zh-CN" altLang="en-US" sz="1600" b="0" i="0" dirty="0">
                          <a:ea typeface="Hei" pitchFamily="2" charset="-122"/>
                        </a:rPr>
                        <a:t>速度快</a:t>
                      </a:r>
                      <a:r>
                        <a:rPr lang="zh-CN" altLang="en-US" sz="1600" dirty="0"/>
                        <a:t>，但可能会出现哈希冲突</a:t>
                      </a:r>
                    </a:p>
                  </a:txBody>
                  <a:tcPr/>
                </a:tc>
                <a:extLst>
                  <a:ext uri="{0D108BD9-81ED-4DB2-BD59-A6C34878D82A}">
                    <a16:rowId xmlns:a16="http://schemas.microsoft.com/office/drawing/2014/main" val="10001"/>
                  </a:ext>
                </a:extLst>
              </a:tr>
              <a:tr h="852805">
                <a:tc>
                  <a:txBody>
                    <a:bodyPr/>
                    <a:lstStyle/>
                    <a:p>
                      <a:pPr algn="ctr">
                        <a:buNone/>
                      </a:pPr>
                      <a:r>
                        <a:rPr lang="zh-CN" altLang="en-US" sz="2000" b="0" i="0" dirty="0">
                          <a:ea typeface="Hei" pitchFamily="2" charset="-122"/>
                        </a:rPr>
                        <a:t>排序算法</a:t>
                      </a:r>
                    </a:p>
                  </a:txBody>
                  <a:tcPr/>
                </a:tc>
                <a:tc>
                  <a:txBody>
                    <a:bodyPr/>
                    <a:lstStyle/>
                    <a:p>
                      <a:pPr>
                        <a:buNone/>
                      </a:pPr>
                      <a:r>
                        <a:rPr lang="zh-CN" altLang="en-US" sz="1600" b="0" i="0" dirty="0">
                          <a:ea typeface="Hei" pitchFamily="2" charset="-122"/>
                        </a:rPr>
                        <a:t>将数据</a:t>
                      </a:r>
                      <a:r>
                        <a:rPr lang="zh-CN" altLang="en-US" sz="1600" b="1" dirty="0"/>
                        <a:t>按照某个或多个字段进行排序</a:t>
                      </a:r>
                      <a:r>
                        <a:rPr lang="zh-CN" altLang="en-US" sz="1600" dirty="0"/>
                        <a:t>，然后通过比较相邻记录来找到重复的记录</a:t>
                      </a:r>
                    </a:p>
                  </a:txBody>
                  <a:tcPr/>
                </a:tc>
                <a:tc>
                  <a:txBody>
                    <a:bodyPr/>
                    <a:lstStyle/>
                    <a:p>
                      <a:pPr>
                        <a:buNone/>
                      </a:pPr>
                      <a:r>
                        <a:rPr lang="zh-CN" altLang="en-US" sz="1600" b="0" i="0" dirty="0">
                          <a:ea typeface="Hei" pitchFamily="2" charset="-122"/>
                        </a:rPr>
                        <a:t>可</a:t>
                      </a:r>
                      <a:r>
                        <a:rPr lang="zh-CN" altLang="en-US" sz="1600" b="1" dirty="0"/>
                        <a:t>确保找到所有的重复记录</a:t>
                      </a:r>
                      <a:r>
                        <a:rPr lang="zh-CN" altLang="en-US" sz="1600" dirty="0"/>
                        <a:t>，但排序本身可能会消耗大量的计算资源</a:t>
                      </a:r>
                    </a:p>
                  </a:txBody>
                  <a:tcPr/>
                </a:tc>
                <a:extLst>
                  <a:ext uri="{0D108BD9-81ED-4DB2-BD59-A6C34878D82A}">
                    <a16:rowId xmlns:a16="http://schemas.microsoft.com/office/drawing/2014/main" val="10002"/>
                  </a:ext>
                </a:extLst>
              </a:tr>
              <a:tr h="852170">
                <a:tc>
                  <a:txBody>
                    <a:bodyPr/>
                    <a:lstStyle/>
                    <a:p>
                      <a:pPr algn="ctr">
                        <a:buNone/>
                      </a:pPr>
                      <a:r>
                        <a:rPr lang="zh-CN" altLang="en-US" sz="2000" b="0" i="0" dirty="0">
                          <a:ea typeface="Hei" pitchFamily="2" charset="-122"/>
                        </a:rPr>
                        <a:t>KShingle算法</a:t>
                      </a:r>
                    </a:p>
                  </a:txBody>
                  <a:tcPr/>
                </a:tc>
                <a:tc>
                  <a:txBody>
                    <a:bodyPr/>
                    <a:lstStyle/>
                    <a:p>
                      <a:pPr>
                        <a:buNone/>
                      </a:pPr>
                      <a:r>
                        <a:rPr lang="zh-CN" altLang="en-US" sz="1600" b="0" i="0" dirty="0">
                          <a:ea typeface="Hei" pitchFamily="2" charset="-122"/>
                        </a:rPr>
                        <a:t>将文档表示为K-shingle</a:t>
                      </a:r>
                      <a:r>
                        <a:rPr lang="en-US" altLang="zh-CN" sz="1600" dirty="0"/>
                        <a:t>(</a:t>
                      </a:r>
                      <a:r>
                        <a:rPr lang="zh-CN" altLang="en-US" sz="1600" dirty="0">
                          <a:sym typeface="+mn-ea"/>
                        </a:rPr>
                        <a:t>连续的K个词汇组成的词组</a:t>
                      </a:r>
                      <a:r>
                        <a:rPr lang="en-US" altLang="zh-CN" sz="1600" dirty="0">
                          <a:sym typeface="+mn-ea"/>
                        </a:rPr>
                        <a:t>)</a:t>
                      </a:r>
                      <a:r>
                        <a:rPr lang="zh-CN" altLang="en-US" sz="1600" dirty="0"/>
                        <a:t>的集合，</a:t>
                      </a:r>
                      <a:r>
                        <a:rPr lang="zh-CN" altLang="en-US" sz="1600" b="1" dirty="0"/>
                        <a:t>比较各文档K-shingle集合之间的相似性</a:t>
                      </a:r>
                      <a:endParaRPr lang="zh-CN" altLang="en-US" sz="1600" dirty="0"/>
                    </a:p>
                  </a:txBody>
                  <a:tcPr/>
                </a:tc>
                <a:tc>
                  <a:txBody>
                    <a:bodyPr/>
                    <a:lstStyle/>
                    <a:p>
                      <a:pPr>
                        <a:buNone/>
                      </a:pPr>
                      <a:r>
                        <a:rPr lang="zh-CN" altLang="en-US" sz="1600" b="0" i="0" dirty="0">
                          <a:ea typeface="Hei" pitchFamily="2" charset="-122"/>
                        </a:rPr>
                        <a:t>可以处理文本数据</a:t>
                      </a:r>
                      <a:r>
                        <a:rPr lang="zh-CN" altLang="en-US" sz="1600" dirty="0"/>
                        <a:t>，但计算复杂度可能会随着K的增大而增大</a:t>
                      </a:r>
                    </a:p>
                  </a:txBody>
                  <a:tcPr/>
                </a:tc>
                <a:extLst>
                  <a:ext uri="{0D108BD9-81ED-4DB2-BD59-A6C34878D82A}">
                    <a16:rowId xmlns:a16="http://schemas.microsoft.com/office/drawing/2014/main" val="10003"/>
                  </a:ext>
                </a:extLst>
              </a:tr>
              <a:tr h="911225">
                <a:tc>
                  <a:txBody>
                    <a:bodyPr/>
                    <a:lstStyle/>
                    <a:p>
                      <a:pPr algn="ctr">
                        <a:buNone/>
                      </a:pPr>
                      <a:r>
                        <a:rPr lang="zh-CN" altLang="en-US" sz="2000" b="0" i="0" dirty="0">
                          <a:ea typeface="Hei" pitchFamily="2" charset="-122"/>
                        </a:rPr>
                        <a:t>Minhash算法</a:t>
                      </a:r>
                    </a:p>
                  </a:txBody>
                  <a:tcPr/>
                </a:tc>
                <a:tc>
                  <a:txBody>
                    <a:bodyPr/>
                    <a:lstStyle/>
                    <a:p>
                      <a:pPr>
                        <a:buNone/>
                      </a:pPr>
                      <a:r>
                        <a:rPr lang="zh-CN" altLang="en-US" sz="1600" b="0" i="0" dirty="0">
                          <a:ea typeface="Hei" pitchFamily="2" charset="-122"/>
                        </a:rPr>
                        <a:t>用一种</a:t>
                      </a:r>
                      <a:r>
                        <a:rPr lang="zh-CN" altLang="en-US" sz="1600" b="1" dirty="0"/>
                        <a:t>最小哈希函数将超高维的稀疏向量转化为低维的稠密向量</a:t>
                      </a:r>
                      <a:r>
                        <a:rPr lang="zh-CN" altLang="en-US" sz="1600" dirty="0"/>
                        <a:t>，然后对转换后的稠密向量进行</a:t>
                      </a:r>
                      <a:r>
                        <a:rPr lang="zh-CN" altLang="en-US" sz="1600" b="1" dirty="0"/>
                        <a:t>分段索引</a:t>
                      </a:r>
                      <a:r>
                        <a:rPr lang="zh-CN" altLang="en-US" sz="1600" dirty="0"/>
                        <a:t>，缩小潜在相似文本范围</a:t>
                      </a:r>
                    </a:p>
                  </a:txBody>
                  <a:tcPr/>
                </a:tc>
                <a:tc>
                  <a:txBody>
                    <a:bodyPr/>
                    <a:lstStyle/>
                    <a:p>
                      <a:pPr>
                        <a:buNone/>
                      </a:pPr>
                      <a:r>
                        <a:rPr lang="zh-CN" altLang="en-US" sz="1600" b="0" i="0" dirty="0">
                          <a:ea typeface="Hei" pitchFamily="2" charset="-122"/>
                        </a:rPr>
                        <a:t>时间复杂度低</a:t>
                      </a:r>
                      <a:r>
                        <a:rPr lang="zh-CN" altLang="en-US" sz="1600" dirty="0"/>
                        <a:t>，</a:t>
                      </a:r>
                      <a:r>
                        <a:rPr lang="zh-CN" altLang="en-US" sz="1600" b="1" dirty="0"/>
                        <a:t>可以处理大规模的数据</a:t>
                      </a:r>
                      <a:r>
                        <a:rPr lang="zh-CN" altLang="en-US" sz="1600" dirty="0"/>
                        <a:t>，但可能会牺牲一定的精度</a:t>
                      </a:r>
                    </a:p>
                  </a:txBody>
                  <a:tcPr/>
                </a:tc>
                <a:extLst>
                  <a:ext uri="{0D108BD9-81ED-4DB2-BD59-A6C34878D82A}">
                    <a16:rowId xmlns:a16="http://schemas.microsoft.com/office/drawing/2014/main" val="10004"/>
                  </a:ext>
                </a:extLst>
              </a:tr>
              <a:tr h="911225">
                <a:tc>
                  <a:txBody>
                    <a:bodyPr/>
                    <a:lstStyle/>
                    <a:p>
                      <a:pPr algn="ctr">
                        <a:buNone/>
                      </a:pPr>
                      <a:r>
                        <a:rPr lang="zh-CN" altLang="en-US" sz="2000" b="0" i="0" dirty="0">
                          <a:ea typeface="Hei" pitchFamily="2" charset="-122"/>
                        </a:rPr>
                        <a:t>Simhash算法</a:t>
                      </a:r>
                    </a:p>
                  </a:txBody>
                  <a:tcPr/>
                </a:tc>
                <a:tc>
                  <a:txBody>
                    <a:bodyPr/>
                    <a:lstStyle/>
                    <a:p>
                      <a:pPr>
                        <a:buNone/>
                      </a:pPr>
                      <a:r>
                        <a:rPr lang="zh-CN" altLang="en-US" sz="1600" b="0" i="0" dirty="0">
                          <a:ea typeface="Hei" pitchFamily="2" charset="-122"/>
                        </a:rPr>
                        <a:t>将文本中的关键词转化为</a:t>
                      </a:r>
                      <a:r>
                        <a:rPr lang="zh-CN" altLang="en-US" sz="1600" b="1" dirty="0"/>
                        <a:t>权重调整后的二进制编码</a:t>
                      </a:r>
                      <a:r>
                        <a:rPr lang="zh-CN" altLang="en-US" sz="1600" dirty="0"/>
                        <a:t>，然后进行累加和二值化，最终得到一个固定长度的编码，用于衡量文本的相似度，最后根据相似度进行去重</a:t>
                      </a:r>
                    </a:p>
                  </a:txBody>
                  <a:tcPr/>
                </a:tc>
                <a:tc>
                  <a:txBody>
                    <a:bodyPr/>
                    <a:lstStyle/>
                    <a:p>
                      <a:pPr>
                        <a:buNone/>
                      </a:pPr>
                      <a:r>
                        <a:rPr lang="zh-CN" altLang="en-US" sz="1600" b="0" i="0" dirty="0">
                          <a:ea typeface="Hei" pitchFamily="2" charset="-122"/>
                        </a:rPr>
                        <a:t>保留了数据的相似性</a:t>
                      </a:r>
                      <a:r>
                        <a:rPr lang="zh-CN" altLang="en-US" sz="1600" dirty="0"/>
                        <a:t>，可以处理文本数据，但可能会出现哈希冲突</a:t>
                      </a:r>
                    </a:p>
                  </a:txBody>
                  <a:tcPr/>
                </a:tc>
                <a:extLst>
                  <a:ext uri="{0D108BD9-81ED-4DB2-BD59-A6C34878D82A}">
                    <a16:rowId xmlns:a16="http://schemas.microsoft.com/office/drawing/2014/main" val="10005"/>
                  </a:ext>
                </a:extLst>
              </a:tr>
            </a:tbl>
          </a:graphicData>
        </a:graphic>
      </p:graphicFrame>
      <p:sp>
        <p:nvSpPr>
          <p:cNvPr id="7" name="TextBox 6">
            <a:extLst>
              <a:ext uri="{FF2B5EF4-FFF2-40B4-BE49-F238E27FC236}">
                <a16:creationId xmlns:a16="http://schemas.microsoft.com/office/drawing/2014/main" id="{DFAAF41A-3E55-EEC7-0B96-ADDAE9FE48B3}"/>
              </a:ext>
            </a:extLst>
          </p:cNvPr>
          <p:cNvSpPr txBox="1"/>
          <p:nvPr/>
        </p:nvSpPr>
        <p:spPr>
          <a:xfrm>
            <a:off x="0" y="6646524"/>
            <a:ext cx="11650881" cy="246221"/>
          </a:xfrm>
          <a:prstGeom prst="rect">
            <a:avLst/>
          </a:prstGeom>
          <a:noFill/>
        </p:spPr>
        <p:txBody>
          <a:bodyPr wrap="square">
            <a:spAutoFit/>
          </a:bodyPr>
          <a:lstStyle/>
          <a:p>
            <a:r>
              <a:rPr lang="en-US" sz="1000" dirty="0">
                <a:solidFill>
                  <a:schemeClr val="tx2">
                    <a:lumMod val="40000"/>
                    <a:lumOff val="60000"/>
                  </a:schemeClr>
                </a:solidFill>
                <a:latin typeface="Arial" panose="020B0604020202020204" pitchFamily="34" charset="0"/>
              </a:rPr>
              <a:t>https://</a:t>
            </a:r>
            <a:r>
              <a:rPr lang="en-US" sz="1000" dirty="0" err="1">
                <a:solidFill>
                  <a:schemeClr val="tx2">
                    <a:lumMod val="40000"/>
                    <a:lumOff val="60000"/>
                  </a:schemeClr>
                </a:solidFill>
                <a:latin typeface="Arial" panose="020B0604020202020204" pitchFamily="34" charset="0"/>
              </a:rPr>
              <a:t>huggingface.co</a:t>
            </a:r>
            <a:r>
              <a:rPr lang="en-US" sz="1000" dirty="0">
                <a:solidFill>
                  <a:schemeClr val="tx2">
                    <a:lumMod val="40000"/>
                    <a:lumOff val="60000"/>
                  </a:schemeClr>
                </a:solidFill>
                <a:latin typeface="Arial" panose="020B0604020202020204" pitchFamily="34" charset="0"/>
              </a:rPr>
              <a:t>/blog/dedup#4</a:t>
            </a:r>
          </a:p>
        </p:txBody>
      </p:sp>
      <p:sp>
        <p:nvSpPr>
          <p:cNvPr id="2" name="Rectangle 1">
            <a:extLst>
              <a:ext uri="{FF2B5EF4-FFF2-40B4-BE49-F238E27FC236}">
                <a16:creationId xmlns:a16="http://schemas.microsoft.com/office/drawing/2014/main" id="{77BE7EC0-D401-57D0-EB4B-44331A3D1F15}"/>
              </a:ext>
            </a:extLst>
          </p:cNvPr>
          <p:cNvSpPr/>
          <p:nvPr/>
        </p:nvSpPr>
        <p:spPr>
          <a:xfrm>
            <a:off x="749935" y="4655127"/>
            <a:ext cx="11201400" cy="85898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no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TdjODc5MWM3Y2U5Njg4ZTBhMTg3ZjRkYjU2YzFkOTUifQ=="/>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882*412"/>
  <p:tag name="TABLE_ENDDRAG_RECT" val="59*97*882*412"/>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清华简约主题-扁平-16:9">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TotalTime>
  <Words>4913</Words>
  <Application>Microsoft Macintosh PowerPoint</Application>
  <PresentationFormat>Widescreen</PresentationFormat>
  <Paragraphs>515</Paragraphs>
  <Slides>36</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-apple-system</vt:lpstr>
      <vt:lpstr>等线</vt:lpstr>
      <vt:lpstr>Hei</vt:lpstr>
      <vt:lpstr>Arial</vt:lpstr>
      <vt:lpstr>Charter</vt:lpstr>
      <vt:lpstr>Gill Sans MT</vt:lpstr>
      <vt:lpstr>Wingdings 2</vt:lpstr>
      <vt:lpstr>清华简约主题-扁平-16:9</vt:lpstr>
      <vt:lpstr>基于分布式框架的大语言模型文本数据集去重</vt:lpstr>
      <vt:lpstr>目录 Contents</vt:lpstr>
      <vt:lpstr>大语言模型技术以及文本数据集介绍</vt:lpstr>
      <vt:lpstr>PowerPoint Presentation</vt:lpstr>
      <vt:lpstr>PowerPoint Presentation</vt:lpstr>
      <vt:lpstr>PowerPoint Presentation</vt:lpstr>
      <vt:lpstr>PowerPoint Presentation</vt:lpstr>
      <vt:lpstr>文本数据集去重算法</vt:lpstr>
      <vt:lpstr>PowerPoint Presentation</vt:lpstr>
      <vt:lpstr>PowerPoint Presentation</vt:lpstr>
      <vt:lpstr>MinHash＋LSH 文本去重算法：Toy Example</vt:lpstr>
      <vt:lpstr>MinHash＋LSH 文本去重算法：Toy Example</vt:lpstr>
      <vt:lpstr>MinHash＋LSH 文本去重算法：Toy Example</vt:lpstr>
      <vt:lpstr>MinHash＋LSH 文本去重算法：Toy Example</vt:lpstr>
      <vt:lpstr>MinHash＋LSH 文本去重算法：Toy Example</vt:lpstr>
      <vt:lpstr>Pandas实现去重算法</vt:lpstr>
      <vt:lpstr>Pandas实现</vt:lpstr>
      <vt:lpstr>Pandas实验结果</vt:lpstr>
      <vt:lpstr>Dask实现去重算法</vt:lpstr>
      <vt:lpstr>Dask介绍</vt:lpstr>
      <vt:lpstr>Dask实现</vt:lpstr>
      <vt:lpstr>Dask实验结果</vt:lpstr>
      <vt:lpstr>Xorbits实现去重算法</vt:lpstr>
      <vt:lpstr>Xorbits相比于Dask的优势</vt:lpstr>
      <vt:lpstr>Xorbits分布式原理简介</vt:lpstr>
      <vt:lpstr>Xorbits实现</vt:lpstr>
      <vt:lpstr>Xorbits实验结果</vt:lpstr>
      <vt:lpstr>Xorbits实验结果 – 与Pandas和dask对比</vt:lpstr>
      <vt:lpstr>Xorbits实现-改进</vt:lpstr>
      <vt:lpstr>Xorbits实验结果 – 优化前后对比</vt:lpstr>
      <vt:lpstr>超大规模文本数据集去重实验</vt:lpstr>
      <vt:lpstr>超大文本数据集分布式多机去重实验</vt:lpstr>
      <vt:lpstr>实验结果：不同Node数量 vs 去重时间</vt:lpstr>
      <vt:lpstr>Reference</vt:lpstr>
      <vt:lpstr>Q &amp; A</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 伟浩</dc:creator>
  <cp:lastModifiedBy>Peiyuan Liu</cp:lastModifiedBy>
  <cp:revision>1522</cp:revision>
  <cp:lastPrinted>2023-12-15T04:00:00Z</cp:lastPrinted>
  <dcterms:created xsi:type="dcterms:W3CDTF">2023-12-15T04:00:00Z</dcterms:created>
  <dcterms:modified xsi:type="dcterms:W3CDTF">2024-01-02T11:57:30Z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A3AE665B3C474D4ABD087D52835F3E3D_13</vt:lpwstr>
  </property>
  <property fmtid="{D5CDD505-2E9C-101B-9397-08002B2CF9AE}" pid="3" name="KSOProductBuildVer">
    <vt:lpwstr>2052-12.1.0.16120</vt:lpwstr>
  </property>
</Properties>
</file>